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7"/>
  </p:notesMasterIdLst>
  <p:handoutMasterIdLst>
    <p:handoutMasterId r:id="rId108"/>
  </p:handoutMasterIdLst>
  <p:sldIdLst>
    <p:sldId id="7677" r:id="rId2"/>
    <p:sldId id="6635" r:id="rId3"/>
    <p:sldId id="7619" r:id="rId4"/>
    <p:sldId id="7666" r:id="rId5"/>
    <p:sldId id="7667" r:id="rId6"/>
    <p:sldId id="7672" r:id="rId7"/>
    <p:sldId id="7668" r:id="rId8"/>
    <p:sldId id="7669" r:id="rId9"/>
    <p:sldId id="7670" r:id="rId10"/>
    <p:sldId id="7671" r:id="rId11"/>
    <p:sldId id="7673" r:id="rId12"/>
    <p:sldId id="7674" r:id="rId13"/>
    <p:sldId id="7675" r:id="rId14"/>
    <p:sldId id="7564" r:id="rId15"/>
    <p:sldId id="7566" r:id="rId16"/>
    <p:sldId id="7569" r:id="rId17"/>
    <p:sldId id="7570" r:id="rId18"/>
    <p:sldId id="7665" r:id="rId19"/>
    <p:sldId id="7568" r:id="rId20"/>
    <p:sldId id="7567" r:id="rId21"/>
    <p:sldId id="7571" r:id="rId22"/>
    <p:sldId id="7572" r:id="rId23"/>
    <p:sldId id="7532" r:id="rId24"/>
    <p:sldId id="7581" r:id="rId25"/>
    <p:sldId id="7582" r:id="rId26"/>
    <p:sldId id="7583" r:id="rId27"/>
    <p:sldId id="7565" r:id="rId28"/>
    <p:sldId id="7563" r:id="rId29"/>
    <p:sldId id="7584" r:id="rId30"/>
    <p:sldId id="7590" r:id="rId31"/>
    <p:sldId id="7585" r:id="rId32"/>
    <p:sldId id="7586" r:id="rId33"/>
    <p:sldId id="7589" r:id="rId34"/>
    <p:sldId id="7588" r:id="rId35"/>
    <p:sldId id="7587" r:id="rId36"/>
    <p:sldId id="7573" r:id="rId37"/>
    <p:sldId id="7591" r:id="rId38"/>
    <p:sldId id="7593" r:id="rId39"/>
    <p:sldId id="7606" r:id="rId40"/>
    <p:sldId id="7594" r:id="rId41"/>
    <p:sldId id="7595" r:id="rId42"/>
    <p:sldId id="7596" r:id="rId43"/>
    <p:sldId id="7598" r:id="rId44"/>
    <p:sldId id="7599" r:id="rId45"/>
    <p:sldId id="7600" r:id="rId46"/>
    <p:sldId id="7601" r:id="rId47"/>
    <p:sldId id="7602" r:id="rId48"/>
    <p:sldId id="7604" r:id="rId49"/>
    <p:sldId id="7605" r:id="rId50"/>
    <p:sldId id="7607" r:id="rId51"/>
    <p:sldId id="7609" r:id="rId52"/>
    <p:sldId id="7610" r:id="rId53"/>
    <p:sldId id="7611" r:id="rId54"/>
    <p:sldId id="7612" r:id="rId55"/>
    <p:sldId id="7613" r:id="rId56"/>
    <p:sldId id="7614" r:id="rId57"/>
    <p:sldId id="7615" r:id="rId58"/>
    <p:sldId id="7608" r:id="rId59"/>
    <p:sldId id="7616" r:id="rId60"/>
    <p:sldId id="7617" r:id="rId61"/>
    <p:sldId id="7618" r:id="rId62"/>
    <p:sldId id="7620" r:id="rId63"/>
    <p:sldId id="7621" r:id="rId64"/>
    <p:sldId id="7622" r:id="rId65"/>
    <p:sldId id="7623" r:id="rId66"/>
    <p:sldId id="7624" r:id="rId67"/>
    <p:sldId id="7625" r:id="rId68"/>
    <p:sldId id="7627" r:id="rId69"/>
    <p:sldId id="7628" r:id="rId70"/>
    <p:sldId id="7629" r:id="rId71"/>
    <p:sldId id="7632" r:id="rId72"/>
    <p:sldId id="7631" r:id="rId73"/>
    <p:sldId id="7630" r:id="rId74"/>
    <p:sldId id="7633" r:id="rId75"/>
    <p:sldId id="7635" r:id="rId76"/>
    <p:sldId id="7637" r:id="rId77"/>
    <p:sldId id="7676" r:id="rId78"/>
    <p:sldId id="7639" r:id="rId79"/>
    <p:sldId id="7638" r:id="rId80"/>
    <p:sldId id="7640" r:id="rId81"/>
    <p:sldId id="7642" r:id="rId82"/>
    <p:sldId id="7643" r:id="rId83"/>
    <p:sldId id="7644" r:id="rId84"/>
    <p:sldId id="7646" r:id="rId85"/>
    <p:sldId id="7648" r:id="rId86"/>
    <p:sldId id="7645" r:id="rId87"/>
    <p:sldId id="7649" r:id="rId88"/>
    <p:sldId id="7647" r:id="rId89"/>
    <p:sldId id="7650" r:id="rId90"/>
    <p:sldId id="7651" r:id="rId91"/>
    <p:sldId id="7652" r:id="rId92"/>
    <p:sldId id="7653" r:id="rId93"/>
    <p:sldId id="7654" r:id="rId94"/>
    <p:sldId id="7655" r:id="rId95"/>
    <p:sldId id="7656" r:id="rId96"/>
    <p:sldId id="7641" r:id="rId97"/>
    <p:sldId id="7657" r:id="rId98"/>
    <p:sldId id="7658" r:id="rId99"/>
    <p:sldId id="7636" r:id="rId100"/>
    <p:sldId id="7634" r:id="rId101"/>
    <p:sldId id="7660" r:id="rId102"/>
    <p:sldId id="7661" r:id="rId103"/>
    <p:sldId id="7662" r:id="rId104"/>
    <p:sldId id="7663" r:id="rId105"/>
    <p:sldId id="7664" r:id="rId106"/>
  </p:sldIdLst>
  <p:sldSz cx="12192000" cy="6858000"/>
  <p:notesSz cx="7010400" cy="9296400"/>
  <p:custDataLst>
    <p:tags r:id="rId109"/>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Wirth" initials="SW" lastIdx="1" clrIdx="0">
    <p:extLst>
      <p:ext uri="{19B8F6BF-5375-455C-9EA6-DF929625EA0E}">
        <p15:presenceInfo xmlns:p15="http://schemas.microsoft.com/office/powerpoint/2012/main" userId="S-1-5-21-842925246-2077806209-725345543-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D4D4D6"/>
    <a:srgbClr val="E81818"/>
    <a:srgbClr val="E7E7E8"/>
    <a:srgbClr val="F8080E"/>
    <a:srgbClr val="EE1227"/>
    <a:srgbClr val="FF0066"/>
    <a:srgbClr val="FF0000"/>
    <a:srgbClr val="028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260" autoAdjust="0"/>
  </p:normalViewPr>
  <p:slideViewPr>
    <p:cSldViewPr>
      <p:cViewPr varScale="1">
        <p:scale>
          <a:sx n="85" d="100"/>
          <a:sy n="85" d="100"/>
        </p:scale>
        <p:origin x="147" y="3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2530" y="4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115"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EAABA29-1F7E-4B0F-9378-8FA1B86F130B}"/>
              </a:ext>
            </a:extLst>
          </p:cNvPr>
          <p:cNvSpPr>
            <a:spLocks noChangeArrowheads="1"/>
          </p:cNvSpPr>
          <p:nvPr/>
        </p:nvSpPr>
        <p:spPr bwMode="auto">
          <a:xfrm>
            <a:off x="485858" y="228601"/>
            <a:ext cx="6255808" cy="488799"/>
          </a:xfrm>
          <a:prstGeom prst="rect">
            <a:avLst/>
          </a:prstGeom>
          <a:noFill/>
          <a:ln w="12700" cap="sq">
            <a:noFill/>
            <a:miter lim="800000"/>
            <a:headEnd type="none" w="sm" len="sm"/>
            <a:tailEnd type="none" w="sm" len="sm"/>
          </a:ln>
          <a:effectLst/>
        </p:spPr>
        <p:txBody>
          <a:bodyPr lIns="97101" tIns="48552" rIns="97101" bIns="48552"/>
          <a:lstStyle/>
          <a:p>
            <a:pPr algn="ctr" defTabSz="968521">
              <a:defRPr/>
            </a:pPr>
            <a:r>
              <a:rPr lang="en-US" sz="1300" dirty="0">
                <a:latin typeface="Gill Sans MT" panose="020B0502020104020203" pitchFamily="34" charset="0"/>
                <a:cs typeface="Times New Roman" pitchFamily="18" charset="0"/>
              </a:rPr>
              <a:t>Solano County EMS Cooperative</a:t>
            </a:r>
            <a:endParaRPr lang="en-US" sz="1300" dirty="0">
              <a:latin typeface="Gill Sans MT" panose="020B0502020104020203" pitchFamily="34" charset="0"/>
            </a:endParaRPr>
          </a:p>
          <a:p>
            <a:pPr algn="ctr" defTabSz="968521">
              <a:defRPr/>
            </a:pPr>
            <a:r>
              <a:rPr lang="en-US" sz="1300" dirty="0">
                <a:latin typeface="Gill Sans MT" panose="020B0502020104020203" pitchFamily="34" charset="0"/>
              </a:rPr>
              <a:t>2020-2030 EMS RFP Development Project</a:t>
            </a:r>
          </a:p>
        </p:txBody>
      </p:sp>
      <p:sp>
        <p:nvSpPr>
          <p:cNvPr id="5" name="Rectangle 7">
            <a:extLst>
              <a:ext uri="{FF2B5EF4-FFF2-40B4-BE49-F238E27FC236}">
                <a16:creationId xmlns:a16="http://schemas.microsoft.com/office/drawing/2014/main" id="{E45219DE-EEDF-48FE-812C-227E4D7EF1E9}"/>
              </a:ext>
            </a:extLst>
          </p:cNvPr>
          <p:cNvSpPr>
            <a:spLocks noGrp="1" noChangeArrowheads="1"/>
          </p:cNvSpPr>
          <p:nvPr>
            <p:ph type="ftr" sz="quarter" idx="2"/>
          </p:nvPr>
        </p:nvSpPr>
        <p:spPr bwMode="auto">
          <a:xfrm>
            <a:off x="463056" y="8610601"/>
            <a:ext cx="6074767" cy="464205"/>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algn="ctr" defTabSz="931800" eaLnBrk="1" hangingPunct="1">
              <a:defRPr sz="1400" b="1">
                <a:latin typeface="Times New Roman" pitchFamily="18" charset="0"/>
              </a:defRPr>
            </a:lvl1pPr>
          </a:lstStyle>
          <a:p>
            <a:pPr>
              <a:defRPr/>
            </a:pPr>
            <a:r>
              <a:rPr lang="en-US" sz="1300" b="0" dirty="0">
                <a:latin typeface="Gill Sans MT" panose="020B0502020104020203" pitchFamily="34" charset="0"/>
              </a:rPr>
              <a:t>Consultant’s Draft RFP Presentation – December 13, 2018</a:t>
            </a:r>
          </a:p>
          <a:p>
            <a:pPr>
              <a:defRPr/>
            </a:pPr>
            <a:r>
              <a:rPr lang="en-US" sz="1300" b="0" dirty="0">
                <a:latin typeface="Gill Sans MT" panose="020B0502020104020203" pitchFamily="34" charset="0"/>
              </a:rPr>
              <a:t>Page </a:t>
            </a:r>
            <a:fld id="{41950CB4-298C-4D7E-9AAF-134C1D1F40A3}" type="slidenum">
              <a:rPr lang="en-US" sz="1300" b="0">
                <a:latin typeface="Gill Sans MT" panose="020B0502020104020203" pitchFamily="34" charset="0"/>
              </a:rPr>
              <a:pPr>
                <a:defRPr/>
              </a:pPr>
              <a:t>‹#›</a:t>
            </a:fld>
            <a:endParaRPr lang="en-US" sz="1300" b="0" dirty="0">
              <a:latin typeface="Gill Sans MT" panose="020B0502020104020203" pitchFamily="34" charset="0"/>
            </a:endParaRPr>
          </a:p>
        </p:txBody>
      </p:sp>
    </p:spTree>
    <p:extLst>
      <p:ext uri="{BB962C8B-B14F-4D97-AF65-F5344CB8AC3E}">
        <p14:creationId xmlns:p14="http://schemas.microsoft.com/office/powerpoint/2010/main" val="172886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2"/>
            <a:ext cx="3038145" cy="464205"/>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defTabSz="931800" eaLnBrk="1" hangingPunct="1">
              <a:defRPr sz="1300">
                <a:latin typeface="Arial" pitchFamily="34" charset="0"/>
              </a:defRPr>
            </a:lvl1pPr>
          </a:lstStyle>
          <a:p>
            <a:pPr>
              <a:defRPr/>
            </a:pPr>
            <a:endParaRPr lang="en-US" dirty="0"/>
          </a:p>
        </p:txBody>
      </p:sp>
      <p:sp>
        <p:nvSpPr>
          <p:cNvPr id="8195" name="Rectangle 3"/>
          <p:cNvSpPr>
            <a:spLocks noGrp="1" noChangeArrowheads="1"/>
          </p:cNvSpPr>
          <p:nvPr>
            <p:ph type="dt" idx="1"/>
          </p:nvPr>
        </p:nvSpPr>
        <p:spPr bwMode="auto">
          <a:xfrm>
            <a:off x="3970734" y="2"/>
            <a:ext cx="3038145" cy="464205"/>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algn="r" defTabSz="931800" eaLnBrk="1" hangingPunct="1">
              <a:defRPr sz="1300">
                <a:latin typeface="Arial" pitchFamily="34" charset="0"/>
              </a:defRPr>
            </a:lvl1pPr>
          </a:lstStyle>
          <a:p>
            <a:pPr>
              <a:defRPr/>
            </a:pPr>
            <a:endParaRPr lang="en-US" dirty="0"/>
          </a:p>
        </p:txBody>
      </p:sp>
      <p:sp>
        <p:nvSpPr>
          <p:cNvPr id="173060" name="Rectangle 4"/>
          <p:cNvSpPr>
            <a:spLocks noGrp="1" noRot="1" noChangeAspect="1" noChangeArrowheads="1" noTextEdit="1"/>
          </p:cNvSpPr>
          <p:nvPr>
            <p:ph type="sldImg" idx="2"/>
          </p:nvPr>
        </p:nvSpPr>
        <p:spPr bwMode="auto">
          <a:xfrm>
            <a:off x="407988" y="698500"/>
            <a:ext cx="61976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346" y="4416100"/>
            <a:ext cx="5607711" cy="4182457"/>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0660"/>
            <a:ext cx="3038145" cy="464205"/>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defTabSz="931800" eaLnBrk="1" hangingPunct="1">
              <a:defRPr sz="1300">
                <a:latin typeface="Arial" pitchFamily="34" charset="0"/>
              </a:defRPr>
            </a:lvl1pPr>
          </a:lstStyle>
          <a:p>
            <a:pPr>
              <a:defRPr/>
            </a:pPr>
            <a:endParaRPr lang="en-US" dirty="0"/>
          </a:p>
        </p:txBody>
      </p:sp>
      <p:sp>
        <p:nvSpPr>
          <p:cNvPr id="8199" name="Rectangle 7"/>
          <p:cNvSpPr>
            <a:spLocks noGrp="1" noChangeArrowheads="1"/>
          </p:cNvSpPr>
          <p:nvPr>
            <p:ph type="sldNum" sz="quarter" idx="5"/>
          </p:nvPr>
        </p:nvSpPr>
        <p:spPr bwMode="auto">
          <a:xfrm>
            <a:off x="3970734" y="8830660"/>
            <a:ext cx="3038145" cy="464205"/>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algn="r" defTabSz="931800" eaLnBrk="1" hangingPunct="1">
              <a:defRPr sz="1300">
                <a:latin typeface="Arial" pitchFamily="34" charset="0"/>
              </a:defRPr>
            </a:lvl1pPr>
          </a:lstStyle>
          <a:p>
            <a:pPr>
              <a:defRPr/>
            </a:pPr>
            <a:fld id="{6158487E-87B6-421E-943E-30895A3EAC10}" type="slidenum">
              <a:rPr lang="en-US"/>
              <a:pPr>
                <a:defRPr/>
              </a:pPr>
              <a:t>‹#›</a:t>
            </a:fld>
            <a:endParaRPr lang="en-US" dirty="0"/>
          </a:p>
        </p:txBody>
      </p:sp>
    </p:spTree>
    <p:extLst>
      <p:ext uri="{BB962C8B-B14F-4D97-AF65-F5344CB8AC3E}">
        <p14:creationId xmlns:p14="http://schemas.microsoft.com/office/powerpoint/2010/main" val="2698747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58487E-87B6-421E-943E-30895A3EAC10}" type="slidenum">
              <a:rPr lang="en-US" smtClean="0"/>
              <a:pPr>
                <a:defRPr/>
              </a:pPr>
              <a:t>2</a:t>
            </a:fld>
            <a:endParaRPr lang="en-US" dirty="0"/>
          </a:p>
        </p:txBody>
      </p:sp>
    </p:spTree>
    <p:extLst>
      <p:ext uri="{BB962C8B-B14F-4D97-AF65-F5344CB8AC3E}">
        <p14:creationId xmlns:p14="http://schemas.microsoft.com/office/powerpoint/2010/main" val="252570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00" rtl="0" eaLnBrk="1" fontAlgn="base" latinLnBrk="0" hangingPunct="1">
              <a:lnSpc>
                <a:spcPct val="100000"/>
              </a:lnSpc>
              <a:spcBef>
                <a:spcPct val="0"/>
              </a:spcBef>
              <a:spcAft>
                <a:spcPct val="0"/>
              </a:spcAft>
              <a:buClrTx/>
              <a:buSzTx/>
              <a:buFontTx/>
              <a:buNone/>
              <a:tabLst/>
              <a:defRPr/>
            </a:pPr>
            <a:fld id="{6158487E-87B6-421E-943E-30895A3EAC1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00" rtl="0" eaLnBrk="1" fontAlgn="base" latinLnBrk="0" hangingPunct="1">
                <a:lnSpc>
                  <a:spcPct val="100000"/>
                </a:lnSpc>
                <a:spcBef>
                  <a:spcPct val="0"/>
                </a:spcBef>
                <a:spcAft>
                  <a:spcPct val="0"/>
                </a:spcAft>
                <a:buClrTx/>
                <a:buSzTx/>
                <a:buFontTx/>
                <a:buNone/>
                <a:tabLst/>
                <a:defRPr/>
              </a:pPr>
              <a:t>94</a:t>
            </a:fld>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1540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00" rtl="0" eaLnBrk="1" fontAlgn="base" latinLnBrk="0" hangingPunct="1">
              <a:lnSpc>
                <a:spcPct val="100000"/>
              </a:lnSpc>
              <a:spcBef>
                <a:spcPct val="0"/>
              </a:spcBef>
              <a:spcAft>
                <a:spcPct val="0"/>
              </a:spcAft>
              <a:buClrTx/>
              <a:buSzTx/>
              <a:buFontTx/>
              <a:buNone/>
              <a:tabLst/>
              <a:defRPr/>
            </a:pPr>
            <a:fld id="{6158487E-87B6-421E-943E-30895A3EAC1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00" rtl="0" eaLnBrk="1" fontAlgn="base" latinLnBrk="0" hangingPunct="1">
                <a:lnSpc>
                  <a:spcPct val="100000"/>
                </a:lnSpc>
                <a:spcBef>
                  <a:spcPct val="0"/>
                </a:spcBef>
                <a:spcAft>
                  <a:spcPct val="0"/>
                </a:spcAft>
                <a:buClrTx/>
                <a:buSzTx/>
                <a:buFontTx/>
                <a:buNone/>
                <a:tabLst/>
                <a:defRPr/>
              </a:pPr>
              <a:t>95</a:t>
            </a:fld>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0001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00" rtl="0" eaLnBrk="1" fontAlgn="base" latinLnBrk="0" hangingPunct="1">
              <a:lnSpc>
                <a:spcPct val="100000"/>
              </a:lnSpc>
              <a:spcBef>
                <a:spcPct val="0"/>
              </a:spcBef>
              <a:spcAft>
                <a:spcPct val="0"/>
              </a:spcAft>
              <a:buClrTx/>
              <a:buSzTx/>
              <a:buFontTx/>
              <a:buNone/>
              <a:tabLst/>
              <a:defRPr/>
            </a:pPr>
            <a:fld id="{6158487E-87B6-421E-943E-30895A3EAC1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0039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58487E-87B6-421E-943E-30895A3EAC10}" type="slidenum">
              <a:rPr lang="en-US" smtClean="0"/>
              <a:pPr>
                <a:defRPr/>
              </a:pPr>
              <a:t>15</a:t>
            </a:fld>
            <a:endParaRPr lang="en-US" dirty="0"/>
          </a:p>
        </p:txBody>
      </p:sp>
    </p:spTree>
    <p:extLst>
      <p:ext uri="{BB962C8B-B14F-4D97-AF65-F5344CB8AC3E}">
        <p14:creationId xmlns:p14="http://schemas.microsoft.com/office/powerpoint/2010/main" val="173120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58487E-87B6-421E-943E-30895A3EAC10}" type="slidenum">
              <a:rPr lang="en-US" smtClean="0"/>
              <a:pPr>
                <a:defRPr/>
              </a:pPr>
              <a:t>16</a:t>
            </a:fld>
            <a:endParaRPr lang="en-US" dirty="0"/>
          </a:p>
        </p:txBody>
      </p:sp>
    </p:spTree>
    <p:extLst>
      <p:ext uri="{BB962C8B-B14F-4D97-AF65-F5344CB8AC3E}">
        <p14:creationId xmlns:p14="http://schemas.microsoft.com/office/powerpoint/2010/main" val="114627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58487E-87B6-421E-943E-30895A3EAC10}" type="slidenum">
              <a:rPr lang="en-US" smtClean="0"/>
              <a:pPr>
                <a:defRPr/>
              </a:pPr>
              <a:t>62</a:t>
            </a:fld>
            <a:endParaRPr lang="en-US" dirty="0"/>
          </a:p>
        </p:txBody>
      </p:sp>
    </p:spTree>
    <p:extLst>
      <p:ext uri="{BB962C8B-B14F-4D97-AF65-F5344CB8AC3E}">
        <p14:creationId xmlns:p14="http://schemas.microsoft.com/office/powerpoint/2010/main" val="247974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58487E-87B6-421E-943E-30895A3EAC10}" type="slidenum">
              <a:rPr lang="en-US" smtClean="0"/>
              <a:pPr>
                <a:defRPr/>
              </a:pPr>
              <a:t>78</a:t>
            </a:fld>
            <a:endParaRPr lang="en-US" dirty="0"/>
          </a:p>
        </p:txBody>
      </p:sp>
    </p:spTree>
    <p:extLst>
      <p:ext uri="{BB962C8B-B14F-4D97-AF65-F5344CB8AC3E}">
        <p14:creationId xmlns:p14="http://schemas.microsoft.com/office/powerpoint/2010/main" val="183868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58487E-87B6-421E-943E-30895A3EAC10}" type="slidenum">
              <a:rPr lang="en-US" smtClean="0"/>
              <a:pPr>
                <a:defRPr/>
              </a:pPr>
              <a:t>91</a:t>
            </a:fld>
            <a:endParaRPr lang="en-US" dirty="0"/>
          </a:p>
        </p:txBody>
      </p:sp>
    </p:spTree>
    <p:extLst>
      <p:ext uri="{BB962C8B-B14F-4D97-AF65-F5344CB8AC3E}">
        <p14:creationId xmlns:p14="http://schemas.microsoft.com/office/powerpoint/2010/main" val="119826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00" rtl="0" eaLnBrk="1" fontAlgn="base" latinLnBrk="0" hangingPunct="1">
              <a:lnSpc>
                <a:spcPct val="100000"/>
              </a:lnSpc>
              <a:spcBef>
                <a:spcPct val="0"/>
              </a:spcBef>
              <a:spcAft>
                <a:spcPct val="0"/>
              </a:spcAft>
              <a:buClrTx/>
              <a:buSzTx/>
              <a:buFontTx/>
              <a:buNone/>
              <a:tabLst/>
              <a:defRPr/>
            </a:pPr>
            <a:fld id="{6158487E-87B6-421E-943E-30895A3EAC1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00" rtl="0" eaLnBrk="1" fontAlgn="base" latinLnBrk="0" hangingPunct="1">
                <a:lnSpc>
                  <a:spcPct val="100000"/>
                </a:lnSpc>
                <a:spcBef>
                  <a:spcPct val="0"/>
                </a:spcBef>
                <a:spcAft>
                  <a:spcPct val="0"/>
                </a:spcAft>
                <a:buClrTx/>
                <a:buSzTx/>
                <a:buFontTx/>
                <a:buNone/>
                <a:tabLst/>
                <a:defRPr/>
              </a:pPr>
              <a:t>92</a:t>
            </a:fld>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4628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00" rtl="0" eaLnBrk="1" fontAlgn="base" latinLnBrk="0" hangingPunct="1">
              <a:lnSpc>
                <a:spcPct val="100000"/>
              </a:lnSpc>
              <a:spcBef>
                <a:spcPct val="0"/>
              </a:spcBef>
              <a:spcAft>
                <a:spcPct val="0"/>
              </a:spcAft>
              <a:buClrTx/>
              <a:buSzTx/>
              <a:buFontTx/>
              <a:buNone/>
              <a:tabLst/>
              <a:defRPr/>
            </a:pPr>
            <a:fld id="{6158487E-87B6-421E-943E-30895A3EAC1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00" rtl="0" eaLnBrk="1" fontAlgn="base" latinLnBrk="0" hangingPunct="1">
                <a:lnSpc>
                  <a:spcPct val="100000"/>
                </a:lnSpc>
                <a:spcBef>
                  <a:spcPct val="0"/>
                </a:spcBef>
                <a:spcAft>
                  <a:spcPct val="0"/>
                </a:spcAft>
                <a:buClrTx/>
                <a:buSzTx/>
                <a:buFontTx/>
                <a:buNone/>
                <a:tabLst/>
                <a:defRPr/>
              </a:pPr>
              <a:t>93</a:t>
            </a:fld>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80188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ss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08000" y="2362200"/>
            <a:ext cx="11582400" cy="1676400"/>
          </a:xfrm>
        </p:spPr>
        <p:txBody>
          <a:bodyPr anchor="t"/>
          <a:lstStyle>
            <a:lvl1pPr algn="l">
              <a:defRPr sz="4000" b="1" cap="all">
                <a:solidFill>
                  <a:srgbClr val="000000"/>
                </a:solidFill>
              </a:defRPr>
            </a:lvl1pPr>
          </a:lstStyle>
          <a:p>
            <a:r>
              <a:rPr lang="en-US" dirty="0"/>
              <a:t>Click to edit Master title style</a:t>
            </a:r>
          </a:p>
        </p:txBody>
      </p:sp>
      <p:sp>
        <p:nvSpPr>
          <p:cNvPr id="3" name="Text Placeholder 2"/>
          <p:cNvSpPr>
            <a:spLocks noGrp="1"/>
          </p:cNvSpPr>
          <p:nvPr>
            <p:ph type="body" idx="1"/>
          </p:nvPr>
        </p:nvSpPr>
        <p:spPr>
          <a:xfrm>
            <a:off x="812800" y="609601"/>
            <a:ext cx="10363200" cy="1500187"/>
          </a:xfrm>
        </p:spPr>
        <p:txBody>
          <a:bodyPr anchor="b"/>
          <a:lstStyle>
            <a:lvl1pPr marL="0" indent="0">
              <a:buNone/>
              <a:defRPr sz="2000">
                <a:solidFill>
                  <a:srgbClr val="0000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8677-C7AE-4533-B5AE-3FFBC0450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84ECA-CB10-4136-97C7-746FE6E6FB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AC031-3BC3-405E-82E5-47E4F88DB9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C92F7-ED57-4F8C-86CE-B6C4F2A44E63}"/>
              </a:ext>
            </a:extLst>
          </p:cNvPr>
          <p:cNvSpPr>
            <a:spLocks noGrp="1"/>
          </p:cNvSpPr>
          <p:nvPr>
            <p:ph type="dt" sz="half" idx="10"/>
          </p:nvPr>
        </p:nvSpPr>
        <p:spPr>
          <a:xfrm>
            <a:off x="838200" y="6356350"/>
            <a:ext cx="2743200" cy="365125"/>
          </a:xfrm>
          <a:prstGeom prst="rect">
            <a:avLst/>
          </a:prstGeom>
        </p:spPr>
        <p:txBody>
          <a:bodyPr/>
          <a:lstStyle/>
          <a:p>
            <a:fld id="{DB10CF5A-0255-4B51-9FA9-122A5871F8A4}" type="datetimeFigureOut">
              <a:rPr lang="en-US" smtClean="0"/>
              <a:t>12/13/2018</a:t>
            </a:fld>
            <a:endParaRPr lang="en-US"/>
          </a:p>
        </p:txBody>
      </p:sp>
      <p:sp>
        <p:nvSpPr>
          <p:cNvPr id="6" name="Footer Placeholder 5">
            <a:extLst>
              <a:ext uri="{FF2B5EF4-FFF2-40B4-BE49-F238E27FC236}">
                <a16:creationId xmlns:a16="http://schemas.microsoft.com/office/drawing/2014/main" id="{19166801-0596-43A3-B074-014419D0D5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7029B3-D7B6-4DFD-B651-0B7C2FA4A1B1}"/>
              </a:ext>
            </a:extLst>
          </p:cNvPr>
          <p:cNvSpPr>
            <a:spLocks noGrp="1"/>
          </p:cNvSpPr>
          <p:nvPr>
            <p:ph type="sldNum" sz="quarter" idx="12"/>
          </p:nvPr>
        </p:nvSpPr>
        <p:spPr>
          <a:xfrm>
            <a:off x="8610600" y="6356350"/>
            <a:ext cx="2743200" cy="365125"/>
          </a:xfrm>
          <a:prstGeom prst="rect">
            <a:avLst/>
          </a:prstGeom>
        </p:spPr>
        <p:txBody>
          <a:bodyPr/>
          <a:lstStyle/>
          <a:p>
            <a:fld id="{C2BE4F16-A0C3-42E4-8EF2-BB6D681A1DDE}" type="slidenum">
              <a:rPr lang="en-US" smtClean="0"/>
              <a:t>‹#›</a:t>
            </a:fld>
            <a:endParaRPr lang="en-US"/>
          </a:p>
        </p:txBody>
      </p:sp>
    </p:spTree>
    <p:extLst>
      <p:ext uri="{BB962C8B-B14F-4D97-AF65-F5344CB8AC3E}">
        <p14:creationId xmlns:p14="http://schemas.microsoft.com/office/powerpoint/2010/main" val="354707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Joke Intro Slide">
    <p:spTree>
      <p:nvGrpSpPr>
        <p:cNvPr id="1" name=""/>
        <p:cNvGrpSpPr/>
        <p:nvPr/>
      </p:nvGrpSpPr>
      <p:grpSpPr>
        <a:xfrm>
          <a:off x="0" y="0"/>
          <a:ext cx="0" cy="0"/>
          <a:chOff x="0" y="0"/>
          <a:chExt cx="0" cy="0"/>
        </a:xfrm>
      </p:grpSpPr>
      <p:sp>
        <p:nvSpPr>
          <p:cNvPr id="76839" name="Rectangle 39"/>
          <p:cNvSpPr>
            <a:spLocks noGrp="1" noChangeArrowheads="1"/>
          </p:cNvSpPr>
          <p:nvPr>
            <p:ph type="ctrTitle" sz="quarter"/>
          </p:nvPr>
        </p:nvSpPr>
        <p:spPr>
          <a:xfrm>
            <a:off x="914400" y="1143001"/>
            <a:ext cx="10363200" cy="1736725"/>
          </a:xfrm>
        </p:spPr>
        <p:txBody>
          <a:bodyPr anchor="b"/>
          <a:lstStyle>
            <a:lvl1pPr>
              <a:defRPr sz="5400"/>
            </a:lvl1pPr>
          </a:lstStyle>
          <a:p>
            <a:r>
              <a:rPr lang="en-US"/>
              <a:t>Click to edit Master title style</a:t>
            </a:r>
          </a:p>
        </p:txBody>
      </p:sp>
      <p:sp>
        <p:nvSpPr>
          <p:cNvPr id="76840" name="Rectangle 40"/>
          <p:cNvSpPr>
            <a:spLocks noGrp="1" noChangeArrowheads="1"/>
          </p:cNvSpPr>
          <p:nvPr>
            <p:ph type="subTitle" sz="quarter" idx="1"/>
          </p:nvPr>
        </p:nvSpPr>
        <p:spPr>
          <a:xfrm>
            <a:off x="1727200" y="3276600"/>
            <a:ext cx="8534400" cy="1752600"/>
          </a:xfrm>
        </p:spPr>
        <p:txBody>
          <a:bodyPr/>
          <a:lstStyle>
            <a:lvl1pPr marL="0" indent="0" algn="ctr">
              <a:buFont typeface="Wingdings" pitchFamily="2" charset="2"/>
              <a:buNone/>
              <a:defRPr/>
            </a:lvl1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in Content Slide">
    <p:bg>
      <p:bgPr>
        <a:gradFill>
          <a:gsLst>
            <a:gs pos="100000">
              <a:srgbClr val="0000FF"/>
            </a:gs>
            <a:gs pos="98000">
              <a:srgbClr val="000000"/>
            </a:gs>
            <a:gs pos="97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00FF"/>
                </a:solidFill>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rgbClr val="0000FF"/>
            </a:gs>
            <a:gs pos="98000">
              <a:srgbClr val="000000"/>
            </a:gs>
            <a:gs pos="97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75815" name="Rectangle 39"/>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7581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AB882575-DA6A-446B-AB61-C3AABBA389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30000" y="6130926"/>
            <a:ext cx="621484" cy="5952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 bg1="dk2" tx1="lt1" bg2="dk1" tx2="lt2" accent1="accent1" accent2="accent2" accent3="accent3" accent4="accent4" accent5="accent5" accent6="accent6" hlink="hlink" folHlink="folHlink"/>
  <p:sldLayoutIdLst>
    <p:sldLayoutId id="2147483841" r:id="rId1"/>
    <p:sldLayoutId id="2147483855" r:id="rId2"/>
    <p:sldLayoutId id="2147483850" r:id="rId3"/>
    <p:sldLayoutId id="2147483840" r:id="rId4"/>
  </p:sldLayoutIdLst>
  <p:txStyles>
    <p:titleStyle>
      <a:lvl1pPr algn="ctr" rtl="0" eaLnBrk="0" fontAlgn="base" hangingPunct="0">
        <a:spcBef>
          <a:spcPct val="0"/>
        </a:spcBef>
        <a:spcAft>
          <a:spcPct val="0"/>
        </a:spcAft>
        <a:defRPr sz="4400" b="1">
          <a:solidFill>
            <a:srgbClr val="0000FF"/>
          </a:solidFill>
          <a:effectLst/>
          <a:latin typeface="Gill Sans MT" panose="020B0502020104020203" pitchFamily="34" charset="0"/>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1"/>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0000FF"/>
        </a:buClr>
        <a:buSzPct val="80000"/>
        <a:buFont typeface="Wingdings" pitchFamily="2" charset="2"/>
        <a:buChar char="n"/>
        <a:defRPr sz="3800">
          <a:solidFill>
            <a:srgbClr val="000000"/>
          </a:solidFill>
          <a:effectLst/>
          <a:latin typeface="Gill Sans MT" panose="020B0502020104020203" pitchFamily="34" charset="0"/>
          <a:ea typeface="+mn-ea"/>
          <a:cs typeface="+mn-cs"/>
        </a:defRPr>
      </a:lvl1pPr>
      <a:lvl2pPr marL="742950" indent="-285750" algn="l" rtl="0" eaLnBrk="0" fontAlgn="base" hangingPunct="0">
        <a:spcBef>
          <a:spcPct val="20000"/>
        </a:spcBef>
        <a:spcAft>
          <a:spcPct val="0"/>
        </a:spcAft>
        <a:buClr>
          <a:srgbClr val="0000FF"/>
        </a:buClr>
        <a:buChar char="•"/>
        <a:defRPr sz="3400">
          <a:solidFill>
            <a:srgbClr val="000000"/>
          </a:solidFill>
          <a:effectLst/>
          <a:latin typeface="Gill Sans MT" panose="020B0502020104020203" pitchFamily="34" charset="0"/>
        </a:defRPr>
      </a:lvl2pPr>
      <a:lvl3pPr marL="1143000" indent="-228600" algn="l" rtl="0" eaLnBrk="0" fontAlgn="base" hangingPunct="0">
        <a:spcBef>
          <a:spcPct val="20000"/>
        </a:spcBef>
        <a:spcAft>
          <a:spcPct val="0"/>
        </a:spcAft>
        <a:buClr>
          <a:srgbClr val="0000FF"/>
        </a:buClr>
        <a:buSzPct val="60000"/>
        <a:buFont typeface="Wingdings" pitchFamily="2" charset="2"/>
        <a:buChar char="n"/>
        <a:defRPr sz="3000">
          <a:solidFill>
            <a:srgbClr val="000000"/>
          </a:solidFill>
          <a:effectLst/>
          <a:latin typeface="Gill Sans MT" panose="020B0502020104020203" pitchFamily="34" charset="0"/>
        </a:defRPr>
      </a:lvl3pPr>
      <a:lvl4pPr marL="1600200" indent="-228600" algn="l" rtl="0" eaLnBrk="0" fontAlgn="base" hangingPunct="0">
        <a:spcBef>
          <a:spcPct val="20000"/>
        </a:spcBef>
        <a:spcAft>
          <a:spcPct val="0"/>
        </a:spcAft>
        <a:buClr>
          <a:schemeClr val="accent4">
            <a:lumMod val="75000"/>
          </a:schemeClr>
        </a:buClr>
        <a:buChar char="•"/>
        <a:defRPr sz="2000">
          <a:solidFill>
            <a:srgbClr val="000000"/>
          </a:solidFill>
          <a:effectLst/>
          <a:latin typeface="+mn-lt"/>
        </a:defRPr>
      </a:lvl4pPr>
      <a:lvl5pPr marL="2057400" indent="-228600" algn="l" rtl="0" eaLnBrk="0" fontAlgn="base" hangingPunct="0">
        <a:spcBef>
          <a:spcPct val="20000"/>
        </a:spcBef>
        <a:spcAft>
          <a:spcPct val="0"/>
        </a:spcAft>
        <a:buClr>
          <a:schemeClr val="accent4">
            <a:lumMod val="75000"/>
          </a:schemeClr>
        </a:buClr>
        <a:buSzPct val="60000"/>
        <a:buFont typeface="Wingdings" pitchFamily="2" charset="2"/>
        <a:buChar char="n"/>
        <a:defRPr sz="2000">
          <a:solidFill>
            <a:srgbClr val="000000"/>
          </a:solidFill>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23C3-DADE-43BB-B6DA-990311A5C260}"/>
              </a:ext>
            </a:extLst>
          </p:cNvPr>
          <p:cNvSpPr>
            <a:spLocks noGrp="1"/>
          </p:cNvSpPr>
          <p:nvPr>
            <p:ph type="title"/>
          </p:nvPr>
        </p:nvSpPr>
        <p:spPr>
          <a:xfrm>
            <a:off x="914400" y="2743200"/>
            <a:ext cx="10972800" cy="1139825"/>
          </a:xfrm>
        </p:spPr>
        <p:txBody>
          <a:bodyPr/>
          <a:lstStyle/>
          <a:p>
            <a:r>
              <a:rPr lang="en-US"/>
              <a:t>Presented December 13, 2018</a:t>
            </a:r>
            <a:endParaRPr lang="en-US" dirty="0"/>
          </a:p>
        </p:txBody>
      </p:sp>
    </p:spTree>
    <p:extLst>
      <p:ext uri="{BB962C8B-B14F-4D97-AF65-F5344CB8AC3E}">
        <p14:creationId xmlns:p14="http://schemas.microsoft.com/office/powerpoint/2010/main" val="340920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1D78F2-DAFF-45AD-A969-25A41A76FB3F}"/>
              </a:ext>
            </a:extLst>
          </p:cNvPr>
          <p:cNvPicPr>
            <a:picLocks noChangeAspect="1"/>
          </p:cNvPicPr>
          <p:nvPr/>
        </p:nvPicPr>
        <p:blipFill>
          <a:blip r:embed="rId2"/>
          <a:stretch>
            <a:fillRect/>
          </a:stretch>
        </p:blipFill>
        <p:spPr>
          <a:xfrm>
            <a:off x="304800" y="381000"/>
            <a:ext cx="10334625" cy="6429375"/>
          </a:xfrm>
          <a:prstGeom prst="rect">
            <a:avLst/>
          </a:prstGeom>
        </p:spPr>
      </p:pic>
    </p:spTree>
    <p:extLst>
      <p:ext uri="{BB962C8B-B14F-4D97-AF65-F5344CB8AC3E}">
        <p14:creationId xmlns:p14="http://schemas.microsoft.com/office/powerpoint/2010/main" val="12066640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57C3-E098-4588-B474-14534B3CA870}"/>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1091BADD-A537-4238-B1C6-966D329DDC37}"/>
              </a:ext>
            </a:extLst>
          </p:cNvPr>
          <p:cNvSpPr>
            <a:spLocks noGrp="1"/>
          </p:cNvSpPr>
          <p:nvPr>
            <p:ph idx="1"/>
          </p:nvPr>
        </p:nvSpPr>
        <p:spPr/>
        <p:txBody>
          <a:bodyPr/>
          <a:lstStyle/>
          <a:p>
            <a:pPr marL="742950" indent="-742950">
              <a:buFont typeface="+mj-lt"/>
              <a:buAutoNum type="alphaUcPeriod" startAt="3"/>
            </a:pPr>
            <a:r>
              <a:rPr lang="en-US" dirty="0"/>
              <a:t>Emergency Takeover</a:t>
            </a:r>
          </a:p>
          <a:p>
            <a:pPr marL="1143000" lvl="1" indent="-742950"/>
            <a:r>
              <a:rPr lang="en-US" dirty="0"/>
              <a:t>The RFP affords SEMSC the right to take over contractor’s operations in the event of a material breach that affects or could affect public health or safety</a:t>
            </a:r>
          </a:p>
          <a:p>
            <a:pPr marL="1143000" lvl="1" indent="-742950"/>
            <a:r>
              <a:rPr lang="en-US" dirty="0"/>
              <a:t>The RFP sets forth detailed procedures for the use of the required performance security, contractor’s vehicles and assets, etc. </a:t>
            </a:r>
          </a:p>
        </p:txBody>
      </p:sp>
    </p:spTree>
    <p:extLst>
      <p:ext uri="{BB962C8B-B14F-4D97-AF65-F5344CB8AC3E}">
        <p14:creationId xmlns:p14="http://schemas.microsoft.com/office/powerpoint/2010/main" val="16838603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57C3-E098-4588-B474-14534B3CA870}"/>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1091BADD-A537-4238-B1C6-966D329DDC37}"/>
              </a:ext>
            </a:extLst>
          </p:cNvPr>
          <p:cNvSpPr>
            <a:spLocks noGrp="1"/>
          </p:cNvSpPr>
          <p:nvPr>
            <p:ph idx="1"/>
          </p:nvPr>
        </p:nvSpPr>
        <p:spPr/>
        <p:txBody>
          <a:bodyPr/>
          <a:lstStyle/>
          <a:p>
            <a:pPr marL="742950" indent="-742950">
              <a:buFont typeface="+mj-lt"/>
              <a:buAutoNum type="alphaUcPeriod" startAt="4"/>
            </a:pPr>
            <a:r>
              <a:rPr lang="en-US" dirty="0"/>
              <a:t>Order of Precedence</a:t>
            </a:r>
          </a:p>
          <a:p>
            <a:pPr marL="1143000" lvl="1" indent="-742950"/>
            <a:r>
              <a:rPr lang="en-US" dirty="0"/>
              <a:t>This provision states that the following documents control – in this order – in the event of a conflict between the documents:</a:t>
            </a:r>
          </a:p>
          <a:p>
            <a:pPr marL="1543050" lvl="2" indent="-742950"/>
            <a:r>
              <a:rPr lang="en-US" dirty="0"/>
              <a:t>Contract</a:t>
            </a:r>
          </a:p>
          <a:p>
            <a:pPr marL="1543050" lvl="2" indent="-742950"/>
            <a:r>
              <a:rPr lang="en-US" dirty="0"/>
              <a:t>RFP</a:t>
            </a:r>
          </a:p>
          <a:p>
            <a:pPr marL="1543050" lvl="2" indent="-742950"/>
            <a:r>
              <a:rPr lang="en-US" dirty="0"/>
              <a:t>Contractor’s Proposal </a:t>
            </a:r>
          </a:p>
        </p:txBody>
      </p:sp>
    </p:spTree>
    <p:extLst>
      <p:ext uri="{BB962C8B-B14F-4D97-AF65-F5344CB8AC3E}">
        <p14:creationId xmlns:p14="http://schemas.microsoft.com/office/powerpoint/2010/main" val="37201131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57C3-E098-4588-B474-14534B3CA870}"/>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1091BADD-A537-4238-B1C6-966D329DDC37}"/>
              </a:ext>
            </a:extLst>
          </p:cNvPr>
          <p:cNvSpPr>
            <a:spLocks noGrp="1"/>
          </p:cNvSpPr>
          <p:nvPr>
            <p:ph idx="1"/>
          </p:nvPr>
        </p:nvSpPr>
        <p:spPr/>
        <p:txBody>
          <a:bodyPr/>
          <a:lstStyle/>
          <a:p>
            <a:pPr marL="742950" indent="-742950">
              <a:buFont typeface="+mj-lt"/>
              <a:buAutoNum type="alphaUcPeriod" startAt="5"/>
            </a:pPr>
            <a:r>
              <a:rPr lang="en-US" dirty="0"/>
              <a:t>Financially Distressed EMS System</a:t>
            </a:r>
          </a:p>
          <a:p>
            <a:pPr marL="1143000" lvl="1" indent="-742950"/>
            <a:r>
              <a:rPr lang="en-US" dirty="0"/>
              <a:t>This provision affords SEMSC the option to waive the franchise fee or liquidated damages provisions, or make system changes, in the event SEMSC determines the contractor to be at imminent risk of financial insolvency</a:t>
            </a:r>
          </a:p>
        </p:txBody>
      </p:sp>
    </p:spTree>
    <p:extLst>
      <p:ext uri="{BB962C8B-B14F-4D97-AF65-F5344CB8AC3E}">
        <p14:creationId xmlns:p14="http://schemas.microsoft.com/office/powerpoint/2010/main" val="12243555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57C3-E098-4588-B474-14534B3CA870}"/>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1091BADD-A537-4238-B1C6-966D329DDC37}"/>
              </a:ext>
            </a:extLst>
          </p:cNvPr>
          <p:cNvSpPr>
            <a:spLocks noGrp="1"/>
          </p:cNvSpPr>
          <p:nvPr>
            <p:ph idx="1"/>
          </p:nvPr>
        </p:nvSpPr>
        <p:spPr/>
        <p:txBody>
          <a:bodyPr/>
          <a:lstStyle/>
          <a:p>
            <a:pPr>
              <a:buFontTx/>
              <a:buChar char="-"/>
            </a:pPr>
            <a:r>
              <a:rPr lang="en-US" dirty="0"/>
              <a:t>Other Provisions</a:t>
            </a:r>
          </a:p>
          <a:p>
            <a:pPr lvl="1">
              <a:buFontTx/>
              <a:buChar char="-"/>
            </a:pPr>
            <a:r>
              <a:rPr lang="en-US" dirty="0"/>
              <a:t>Contract modifications – if necessary</a:t>
            </a:r>
          </a:p>
          <a:p>
            <a:pPr lvl="1">
              <a:buFontTx/>
              <a:buChar char="-"/>
            </a:pPr>
            <a:r>
              <a:rPr lang="en-US" dirty="0"/>
              <a:t>Subcontracting – not permitted except for CCT/RTT</a:t>
            </a:r>
          </a:p>
          <a:p>
            <a:pPr lvl="1">
              <a:buFontTx/>
              <a:buChar char="-"/>
            </a:pPr>
            <a:r>
              <a:rPr lang="en-US" dirty="0"/>
              <a:t>Contract Evaluation and Assessment – 60 day initial period</a:t>
            </a:r>
          </a:p>
          <a:p>
            <a:pPr lvl="1">
              <a:buFontTx/>
              <a:buChar char="-"/>
            </a:pPr>
            <a:r>
              <a:rPr lang="en-US" dirty="0"/>
              <a:t>Lame Duck Provisions – contractor may not scale down if new contract awarded to another entity at end of the procurement cycle </a:t>
            </a:r>
          </a:p>
        </p:txBody>
      </p:sp>
    </p:spTree>
    <p:extLst>
      <p:ext uri="{BB962C8B-B14F-4D97-AF65-F5344CB8AC3E}">
        <p14:creationId xmlns:p14="http://schemas.microsoft.com/office/powerpoint/2010/main" val="39990323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57C3-E098-4588-B474-14534B3CA870}"/>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1091BADD-A537-4238-B1C6-966D329DDC37}"/>
              </a:ext>
            </a:extLst>
          </p:cNvPr>
          <p:cNvSpPr>
            <a:spLocks noGrp="1"/>
          </p:cNvSpPr>
          <p:nvPr>
            <p:ph idx="1"/>
          </p:nvPr>
        </p:nvSpPr>
        <p:spPr/>
        <p:txBody>
          <a:bodyPr/>
          <a:lstStyle/>
          <a:p>
            <a:pPr>
              <a:buFontTx/>
              <a:buChar char="-"/>
            </a:pPr>
            <a:r>
              <a:rPr lang="en-US" dirty="0"/>
              <a:t>Other Provisions</a:t>
            </a:r>
          </a:p>
          <a:p>
            <a:pPr lvl="1">
              <a:buFontTx/>
              <a:buChar char="-"/>
            </a:pPr>
            <a:r>
              <a:rPr lang="en-US" dirty="0"/>
              <a:t>Right to Enter and Inspect</a:t>
            </a:r>
          </a:p>
          <a:p>
            <a:pPr lvl="1">
              <a:buFontTx/>
              <a:buChar char="-"/>
            </a:pPr>
            <a:r>
              <a:rPr lang="en-US" dirty="0"/>
              <a:t>Independent Contractor Relationship</a:t>
            </a:r>
          </a:p>
          <a:p>
            <a:pPr lvl="1">
              <a:buFontTx/>
              <a:buChar char="-"/>
            </a:pPr>
            <a:r>
              <a:rPr lang="en-US" dirty="0"/>
              <a:t>Indemnification and Consent to Jurisdiction</a:t>
            </a:r>
          </a:p>
          <a:p>
            <a:pPr lvl="1">
              <a:buFontTx/>
              <a:buChar char="-"/>
            </a:pPr>
            <a:r>
              <a:rPr lang="en-US" dirty="0"/>
              <a:t>Non-Discrimination </a:t>
            </a:r>
          </a:p>
        </p:txBody>
      </p:sp>
    </p:spTree>
    <p:extLst>
      <p:ext uri="{BB962C8B-B14F-4D97-AF65-F5344CB8AC3E}">
        <p14:creationId xmlns:p14="http://schemas.microsoft.com/office/powerpoint/2010/main" val="1471429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86E56-9591-42DA-9497-A3A41FE8FF48}"/>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5F0ACD57-D2AB-43FA-BD35-FC8CC846B1E6}"/>
              </a:ext>
            </a:extLst>
          </p:cNvPr>
          <p:cNvSpPr>
            <a:spLocks noGrp="1"/>
          </p:cNvSpPr>
          <p:nvPr>
            <p:ph idx="1"/>
          </p:nvPr>
        </p:nvSpPr>
        <p:spPr>
          <a:xfrm>
            <a:off x="609600" y="1436690"/>
            <a:ext cx="11277600" cy="4530725"/>
          </a:xfrm>
        </p:spPr>
        <p:txBody>
          <a:bodyPr/>
          <a:lstStyle/>
          <a:p>
            <a:r>
              <a:rPr lang="en-US" dirty="0"/>
              <a:t>This proposed EMS system design is patient-centered and evidence-based</a:t>
            </a:r>
          </a:p>
          <a:p>
            <a:r>
              <a:rPr lang="en-US" dirty="0"/>
              <a:t>It is focused on clinical care and better outcomes</a:t>
            </a:r>
          </a:p>
          <a:p>
            <a:r>
              <a:rPr lang="en-US" dirty="0"/>
              <a:t>Proposed system also promotes economic sustainability without public subsidies </a:t>
            </a:r>
          </a:p>
          <a:p>
            <a:r>
              <a:rPr lang="en-US" dirty="0"/>
              <a:t>SEMSC is a health care agency and must embrace a system that is focused on improving the health of the population it serves </a:t>
            </a:r>
          </a:p>
        </p:txBody>
      </p:sp>
    </p:spTree>
    <p:extLst>
      <p:ext uri="{BB962C8B-B14F-4D97-AF65-F5344CB8AC3E}">
        <p14:creationId xmlns:p14="http://schemas.microsoft.com/office/powerpoint/2010/main" val="323264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70A3CF-85D4-4B5E-9ECA-7D2D6B3D691E}"/>
              </a:ext>
            </a:extLst>
          </p:cNvPr>
          <p:cNvPicPr>
            <a:picLocks noChangeAspect="1"/>
          </p:cNvPicPr>
          <p:nvPr/>
        </p:nvPicPr>
        <p:blipFill>
          <a:blip r:embed="rId2"/>
          <a:stretch>
            <a:fillRect/>
          </a:stretch>
        </p:blipFill>
        <p:spPr>
          <a:xfrm>
            <a:off x="1219200" y="628650"/>
            <a:ext cx="9267825" cy="5600700"/>
          </a:xfrm>
          <a:prstGeom prst="rect">
            <a:avLst/>
          </a:prstGeom>
        </p:spPr>
      </p:pic>
    </p:spTree>
    <p:extLst>
      <p:ext uri="{BB962C8B-B14F-4D97-AF65-F5344CB8AC3E}">
        <p14:creationId xmlns:p14="http://schemas.microsoft.com/office/powerpoint/2010/main" val="117573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1DB0A-506D-4194-811C-3904AFAB7723}"/>
              </a:ext>
            </a:extLst>
          </p:cNvPr>
          <p:cNvPicPr>
            <a:picLocks noChangeAspect="1"/>
          </p:cNvPicPr>
          <p:nvPr/>
        </p:nvPicPr>
        <p:blipFill>
          <a:blip r:embed="rId2"/>
          <a:stretch>
            <a:fillRect/>
          </a:stretch>
        </p:blipFill>
        <p:spPr>
          <a:xfrm>
            <a:off x="576262" y="638175"/>
            <a:ext cx="11039475" cy="5581650"/>
          </a:xfrm>
          <a:prstGeom prst="rect">
            <a:avLst/>
          </a:prstGeom>
        </p:spPr>
      </p:pic>
    </p:spTree>
    <p:extLst>
      <p:ext uri="{BB962C8B-B14F-4D97-AF65-F5344CB8AC3E}">
        <p14:creationId xmlns:p14="http://schemas.microsoft.com/office/powerpoint/2010/main" val="361038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2590800"/>
            <a:ext cx="7010400" cy="1676400"/>
          </a:xfrm>
        </p:spPr>
        <p:txBody>
          <a:bodyPr/>
          <a:lstStyle/>
          <a:p>
            <a:r>
              <a:rPr lang="en-US" dirty="0"/>
              <a:t>EMS RFP Presentation</a:t>
            </a:r>
            <a:br>
              <a:rPr lang="en-US" dirty="0"/>
            </a:br>
            <a:br>
              <a:rPr lang="en-US" dirty="0"/>
            </a:br>
            <a:r>
              <a:rPr lang="en-US" sz="2800" cap="none" dirty="0">
                <a:solidFill>
                  <a:srgbClr val="0000FF"/>
                </a:solidFill>
              </a:rPr>
              <a:t>Doug Wolfberg</a:t>
            </a:r>
            <a:br>
              <a:rPr lang="en-US" sz="2800" cap="none" dirty="0">
                <a:solidFill>
                  <a:srgbClr val="0000FF"/>
                </a:solidFill>
              </a:rPr>
            </a:br>
            <a:r>
              <a:rPr lang="en-US" sz="2800" cap="none" dirty="0">
                <a:solidFill>
                  <a:srgbClr val="0000FF"/>
                </a:solidFill>
              </a:rPr>
              <a:t>Steve Wirth</a:t>
            </a:r>
            <a:br>
              <a:rPr lang="en-US" sz="2800" cap="none" dirty="0">
                <a:solidFill>
                  <a:srgbClr val="0000FF"/>
                </a:solidFill>
              </a:rPr>
            </a:br>
            <a:r>
              <a:rPr lang="en-US" sz="2800" cap="none" dirty="0">
                <a:solidFill>
                  <a:srgbClr val="0000FF"/>
                </a:solidFill>
              </a:rPr>
              <a:t>Ken Brody</a:t>
            </a:r>
            <a:br>
              <a:rPr lang="en-US" sz="2800" cap="none" dirty="0">
                <a:solidFill>
                  <a:srgbClr val="0000FF"/>
                </a:solidFill>
              </a:rPr>
            </a:br>
            <a:r>
              <a:rPr lang="en-US" sz="2800" i="1" cap="none" dirty="0"/>
              <a:t>Page, Wolfberg &amp; Wirth, LLC</a:t>
            </a:r>
          </a:p>
        </p:txBody>
      </p:sp>
      <p:sp>
        <p:nvSpPr>
          <p:cNvPr id="5" name="Text Placeholder 4"/>
          <p:cNvSpPr>
            <a:spLocks noGrp="1"/>
          </p:cNvSpPr>
          <p:nvPr>
            <p:ph type="body" idx="1"/>
          </p:nvPr>
        </p:nvSpPr>
        <p:spPr>
          <a:xfrm>
            <a:off x="609600" y="228600"/>
            <a:ext cx="10363200" cy="1500187"/>
          </a:xfrm>
        </p:spPr>
        <p:txBody>
          <a:bodyPr/>
          <a:lstStyle/>
          <a:p>
            <a:r>
              <a:rPr lang="en-US" dirty="0"/>
              <a:t>Solano EMS Cooperative</a:t>
            </a:r>
          </a:p>
          <a:p>
            <a:r>
              <a:rPr lang="en-US" b="1" dirty="0">
                <a:solidFill>
                  <a:srgbClr val="000000"/>
                </a:solidFill>
              </a:rPr>
              <a:t>2020-2030 EMS RFP Process</a:t>
            </a:r>
          </a:p>
        </p:txBody>
      </p:sp>
      <p:pic>
        <p:nvPicPr>
          <p:cNvPr id="6" name="Picture 5">
            <a:extLst>
              <a:ext uri="{FF2B5EF4-FFF2-40B4-BE49-F238E27FC236}">
                <a16:creationId xmlns:a16="http://schemas.microsoft.com/office/drawing/2014/main" id="{F0320AC9-92A9-4CF9-88EC-EB304917A82B}"/>
              </a:ext>
            </a:extLst>
          </p:cNvPr>
          <p:cNvPicPr>
            <a:picLocks noChangeAspect="1"/>
          </p:cNvPicPr>
          <p:nvPr/>
        </p:nvPicPr>
        <p:blipFill>
          <a:blip r:embed="rId4"/>
          <a:stretch>
            <a:fillRect/>
          </a:stretch>
        </p:blipFill>
        <p:spPr>
          <a:xfrm>
            <a:off x="838200" y="2272146"/>
            <a:ext cx="2676525" cy="2676525"/>
          </a:xfrm>
          <a:prstGeom prst="rect">
            <a:avLst/>
          </a:prstGeom>
        </p:spPr>
      </p:pic>
    </p:spTree>
    <p:custDataLst>
      <p:tags r:id="rId1"/>
    </p:custDataLst>
    <p:extLst>
      <p:ext uri="{BB962C8B-B14F-4D97-AF65-F5344CB8AC3E}">
        <p14:creationId xmlns:p14="http://schemas.microsoft.com/office/powerpoint/2010/main" val="179371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633A23-64B3-45AA-9237-FE1E7CAF8A46}"/>
              </a:ext>
            </a:extLst>
          </p:cNvPr>
          <p:cNvSpPr>
            <a:spLocks noGrp="1"/>
          </p:cNvSpPr>
          <p:nvPr>
            <p:ph type="title"/>
          </p:nvPr>
        </p:nvSpPr>
        <p:spPr/>
        <p:txBody>
          <a:bodyPr/>
          <a:lstStyle/>
          <a:p>
            <a:r>
              <a:rPr lang="en-US" dirty="0"/>
              <a:t>About PWW</a:t>
            </a:r>
          </a:p>
        </p:txBody>
      </p:sp>
      <p:sp>
        <p:nvSpPr>
          <p:cNvPr id="8" name="Content Placeholder 7">
            <a:extLst>
              <a:ext uri="{FF2B5EF4-FFF2-40B4-BE49-F238E27FC236}">
                <a16:creationId xmlns:a16="http://schemas.microsoft.com/office/drawing/2014/main" id="{93864966-C026-45F0-86B6-24EFB65E77BA}"/>
              </a:ext>
            </a:extLst>
          </p:cNvPr>
          <p:cNvSpPr>
            <a:spLocks noGrp="1"/>
          </p:cNvSpPr>
          <p:nvPr>
            <p:ph idx="1"/>
          </p:nvPr>
        </p:nvSpPr>
        <p:spPr>
          <a:xfrm>
            <a:off x="457200" y="1611632"/>
            <a:ext cx="10972800" cy="4530725"/>
          </a:xfrm>
        </p:spPr>
        <p:txBody>
          <a:bodyPr/>
          <a:lstStyle/>
          <a:p>
            <a:r>
              <a:rPr lang="en-US" dirty="0"/>
              <a:t>PWW is a national EMS law and consulting firm based on Pennsylvania</a:t>
            </a:r>
          </a:p>
          <a:p>
            <a:r>
              <a:rPr lang="en-US" dirty="0"/>
              <a:t>Our firm’s principals have decades of hands-on EMS, fire, rescue and emergency services experience</a:t>
            </a:r>
          </a:p>
          <a:p>
            <a:endParaRPr lang="en-US" dirty="0"/>
          </a:p>
        </p:txBody>
      </p:sp>
    </p:spTree>
    <p:extLst>
      <p:ext uri="{BB962C8B-B14F-4D97-AF65-F5344CB8AC3E}">
        <p14:creationId xmlns:p14="http://schemas.microsoft.com/office/powerpoint/2010/main" val="371331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8DB0-D1B2-41AB-90C4-A5CBFA1583B9}"/>
              </a:ext>
            </a:extLst>
          </p:cNvPr>
          <p:cNvSpPr>
            <a:spLocks noGrp="1"/>
          </p:cNvSpPr>
          <p:nvPr>
            <p:ph type="title"/>
          </p:nvPr>
        </p:nvSpPr>
        <p:spPr/>
        <p:txBody>
          <a:bodyPr/>
          <a:lstStyle/>
          <a:p>
            <a:r>
              <a:rPr lang="en-US" dirty="0"/>
              <a:t>James O. Page</a:t>
            </a:r>
          </a:p>
        </p:txBody>
      </p:sp>
      <p:sp>
        <p:nvSpPr>
          <p:cNvPr id="3" name="Content Placeholder 2">
            <a:extLst>
              <a:ext uri="{FF2B5EF4-FFF2-40B4-BE49-F238E27FC236}">
                <a16:creationId xmlns:a16="http://schemas.microsoft.com/office/drawing/2014/main" id="{5CDB07DE-6F53-4D46-80CC-E655693F61FE}"/>
              </a:ext>
            </a:extLst>
          </p:cNvPr>
          <p:cNvSpPr>
            <a:spLocks noGrp="1"/>
          </p:cNvSpPr>
          <p:nvPr>
            <p:ph idx="1"/>
          </p:nvPr>
        </p:nvSpPr>
        <p:spPr>
          <a:xfrm>
            <a:off x="609600" y="1600201"/>
            <a:ext cx="7315200" cy="4530725"/>
          </a:xfrm>
        </p:spPr>
        <p:txBody>
          <a:bodyPr/>
          <a:lstStyle/>
          <a:p>
            <a:r>
              <a:rPr lang="en-US" dirty="0"/>
              <a:t>Our Founding Partner, James O. Page, was a longtime Fire Chief in several departments in California and also worked for many years at LA County F.D.</a:t>
            </a:r>
          </a:p>
          <a:p>
            <a:r>
              <a:rPr lang="en-US" dirty="0"/>
              <a:t>He also founded </a:t>
            </a:r>
            <a:r>
              <a:rPr lang="en-US" i="1" dirty="0" err="1"/>
              <a:t>Jems</a:t>
            </a:r>
            <a:r>
              <a:rPr lang="en-US" i="1" dirty="0"/>
              <a:t> </a:t>
            </a:r>
            <a:r>
              <a:rPr lang="en-US" dirty="0"/>
              <a:t>and was the Technical Advisor to the TV show </a:t>
            </a:r>
            <a:r>
              <a:rPr lang="en-US" i="1" dirty="0"/>
              <a:t>Emergency!</a:t>
            </a:r>
            <a:endParaRPr lang="en-US" dirty="0"/>
          </a:p>
          <a:p>
            <a:endParaRPr lang="en-US" dirty="0"/>
          </a:p>
        </p:txBody>
      </p:sp>
      <p:pic>
        <p:nvPicPr>
          <p:cNvPr id="5" name="Picture 4">
            <a:extLst>
              <a:ext uri="{FF2B5EF4-FFF2-40B4-BE49-F238E27FC236}">
                <a16:creationId xmlns:a16="http://schemas.microsoft.com/office/drawing/2014/main" id="{D7A83D3D-D465-49AA-96C4-5CC02473774B}"/>
              </a:ext>
            </a:extLst>
          </p:cNvPr>
          <p:cNvPicPr>
            <a:picLocks noChangeAspect="1"/>
          </p:cNvPicPr>
          <p:nvPr/>
        </p:nvPicPr>
        <p:blipFill>
          <a:blip r:embed="rId3"/>
          <a:stretch>
            <a:fillRect/>
          </a:stretch>
        </p:blipFill>
        <p:spPr>
          <a:xfrm>
            <a:off x="8458200" y="293365"/>
            <a:ext cx="3153747" cy="3372850"/>
          </a:xfrm>
          <a:prstGeom prst="rect">
            <a:avLst/>
          </a:prstGeom>
          <a:ln>
            <a:noFill/>
          </a:ln>
          <a:effectLst>
            <a:softEdge rad="112500"/>
          </a:effectLst>
        </p:spPr>
      </p:pic>
      <p:pic>
        <p:nvPicPr>
          <p:cNvPr id="7" name="Picture 6">
            <a:extLst>
              <a:ext uri="{FF2B5EF4-FFF2-40B4-BE49-F238E27FC236}">
                <a16:creationId xmlns:a16="http://schemas.microsoft.com/office/drawing/2014/main" id="{867F14F5-2E09-4193-9727-DB20E876C5FA}"/>
              </a:ext>
            </a:extLst>
          </p:cNvPr>
          <p:cNvPicPr>
            <a:picLocks noChangeAspect="1"/>
          </p:cNvPicPr>
          <p:nvPr/>
        </p:nvPicPr>
        <p:blipFill>
          <a:blip r:embed="rId4"/>
          <a:stretch>
            <a:fillRect/>
          </a:stretch>
        </p:blipFill>
        <p:spPr>
          <a:xfrm rot="788163">
            <a:off x="10048739" y="3087998"/>
            <a:ext cx="2202649" cy="2338387"/>
          </a:xfrm>
          <a:prstGeom prst="rect">
            <a:avLst/>
          </a:prstGeom>
          <a:ln>
            <a:noFill/>
          </a:ln>
          <a:effectLst>
            <a:softEdge rad="112500"/>
          </a:effectLst>
        </p:spPr>
      </p:pic>
      <p:pic>
        <p:nvPicPr>
          <p:cNvPr id="8" name="Picture 7">
            <a:extLst>
              <a:ext uri="{FF2B5EF4-FFF2-40B4-BE49-F238E27FC236}">
                <a16:creationId xmlns:a16="http://schemas.microsoft.com/office/drawing/2014/main" id="{ADACE84A-4403-435B-BA56-4A60B27A48C1}"/>
              </a:ext>
            </a:extLst>
          </p:cNvPr>
          <p:cNvPicPr>
            <a:picLocks noChangeAspect="1"/>
          </p:cNvPicPr>
          <p:nvPr/>
        </p:nvPicPr>
        <p:blipFill>
          <a:blip r:embed="rId5"/>
          <a:stretch>
            <a:fillRect/>
          </a:stretch>
        </p:blipFill>
        <p:spPr>
          <a:xfrm rot="20652868">
            <a:off x="8761184" y="4369734"/>
            <a:ext cx="2345573" cy="2552700"/>
          </a:xfrm>
          <a:prstGeom prst="rect">
            <a:avLst/>
          </a:prstGeom>
          <a:ln>
            <a:noFill/>
          </a:ln>
          <a:effectLst>
            <a:softEdge rad="112500"/>
          </a:effectLst>
        </p:spPr>
      </p:pic>
    </p:spTree>
    <p:extLst>
      <p:ext uri="{BB962C8B-B14F-4D97-AF65-F5344CB8AC3E}">
        <p14:creationId xmlns:p14="http://schemas.microsoft.com/office/powerpoint/2010/main" val="145018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278B-E313-4026-B2D2-E94AE3580ECD}"/>
              </a:ext>
            </a:extLst>
          </p:cNvPr>
          <p:cNvSpPr>
            <a:spLocks noGrp="1"/>
          </p:cNvSpPr>
          <p:nvPr>
            <p:ph type="title"/>
          </p:nvPr>
        </p:nvSpPr>
        <p:spPr/>
        <p:txBody>
          <a:bodyPr/>
          <a:lstStyle/>
          <a:p>
            <a:r>
              <a:rPr lang="en-US" dirty="0"/>
              <a:t>Douglas M. Wolfberg</a:t>
            </a:r>
          </a:p>
        </p:txBody>
      </p:sp>
      <p:sp>
        <p:nvSpPr>
          <p:cNvPr id="9" name="Content Placeholder 8">
            <a:extLst>
              <a:ext uri="{FF2B5EF4-FFF2-40B4-BE49-F238E27FC236}">
                <a16:creationId xmlns:a16="http://schemas.microsoft.com/office/drawing/2014/main" id="{A56910C9-DB60-4600-B9D3-8ACBB9D66B9A}"/>
              </a:ext>
            </a:extLst>
          </p:cNvPr>
          <p:cNvSpPr>
            <a:spLocks noGrp="1"/>
          </p:cNvSpPr>
          <p:nvPr>
            <p:ph idx="1"/>
          </p:nvPr>
        </p:nvSpPr>
        <p:spPr>
          <a:xfrm>
            <a:off x="609600" y="1600201"/>
            <a:ext cx="6477000" cy="4530725"/>
          </a:xfrm>
        </p:spPr>
        <p:txBody>
          <a:bodyPr/>
          <a:lstStyle/>
          <a:p>
            <a:r>
              <a:rPr lang="en-US" dirty="0"/>
              <a:t>Started in EMS and rescue in 1978 as a provider</a:t>
            </a:r>
          </a:p>
          <a:p>
            <a:r>
              <a:rPr lang="en-US" dirty="0"/>
              <a:t>Served as a county and regional EMS director </a:t>
            </a:r>
          </a:p>
          <a:p>
            <a:r>
              <a:rPr lang="en-US" dirty="0"/>
              <a:t>Worked for a state EMS agency and in US DHHS Division of EMS Systems prior to law school</a:t>
            </a:r>
          </a:p>
        </p:txBody>
      </p:sp>
      <p:pic>
        <p:nvPicPr>
          <p:cNvPr id="4" name="Picture 3">
            <a:extLst>
              <a:ext uri="{FF2B5EF4-FFF2-40B4-BE49-F238E27FC236}">
                <a16:creationId xmlns:a16="http://schemas.microsoft.com/office/drawing/2014/main" id="{E27FDECD-201F-408A-9D9A-2A58DD66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533400"/>
            <a:ext cx="2129327" cy="4953000"/>
          </a:xfrm>
          <a:prstGeom prst="rect">
            <a:avLst/>
          </a:prstGeom>
          <a:ln>
            <a:noFill/>
          </a:ln>
          <a:effectLst>
            <a:softEdge rad="112500"/>
          </a:effectLst>
        </p:spPr>
      </p:pic>
      <p:pic>
        <p:nvPicPr>
          <p:cNvPr id="11" name="Picture 10">
            <a:extLst>
              <a:ext uri="{FF2B5EF4-FFF2-40B4-BE49-F238E27FC236}">
                <a16:creationId xmlns:a16="http://schemas.microsoft.com/office/drawing/2014/main" id="{D91E3349-0AA5-4FF5-9015-8783EB4C9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1320">
            <a:off x="7830848" y="3123765"/>
            <a:ext cx="2991255" cy="3429000"/>
          </a:xfrm>
          <a:prstGeom prst="rect">
            <a:avLst/>
          </a:prstGeom>
          <a:ln>
            <a:noFill/>
          </a:ln>
          <a:effectLst>
            <a:softEdge rad="112500"/>
          </a:effectLst>
        </p:spPr>
      </p:pic>
    </p:spTree>
    <p:extLst>
      <p:ext uri="{BB962C8B-B14F-4D97-AF65-F5344CB8AC3E}">
        <p14:creationId xmlns:p14="http://schemas.microsoft.com/office/powerpoint/2010/main" val="47308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AF11-2C61-4857-AB1E-FD9939AFADF9}"/>
              </a:ext>
            </a:extLst>
          </p:cNvPr>
          <p:cNvSpPr>
            <a:spLocks noGrp="1"/>
          </p:cNvSpPr>
          <p:nvPr>
            <p:ph type="title"/>
          </p:nvPr>
        </p:nvSpPr>
        <p:spPr/>
        <p:txBody>
          <a:bodyPr/>
          <a:lstStyle/>
          <a:p>
            <a:r>
              <a:rPr lang="en-US" dirty="0"/>
              <a:t>Stephen R. Wirth</a:t>
            </a:r>
          </a:p>
        </p:txBody>
      </p:sp>
      <p:sp>
        <p:nvSpPr>
          <p:cNvPr id="3" name="Content Placeholder 2">
            <a:extLst>
              <a:ext uri="{FF2B5EF4-FFF2-40B4-BE49-F238E27FC236}">
                <a16:creationId xmlns:a16="http://schemas.microsoft.com/office/drawing/2014/main" id="{B3F02572-67CF-49C6-8752-6A802C27444F}"/>
              </a:ext>
            </a:extLst>
          </p:cNvPr>
          <p:cNvSpPr>
            <a:spLocks noGrp="1"/>
          </p:cNvSpPr>
          <p:nvPr>
            <p:ph idx="1"/>
          </p:nvPr>
        </p:nvSpPr>
        <p:spPr>
          <a:xfrm>
            <a:off x="609600" y="1600201"/>
            <a:ext cx="6172200" cy="4530725"/>
          </a:xfrm>
        </p:spPr>
        <p:txBody>
          <a:bodyPr/>
          <a:lstStyle/>
          <a:p>
            <a:r>
              <a:rPr lang="en-US" dirty="0"/>
              <a:t>Has served in multiple capacities including as a firefighter, assistant fire chief, paramedic and EMS executive since the 1970s </a:t>
            </a:r>
          </a:p>
          <a:p>
            <a:r>
              <a:rPr lang="en-US" dirty="0"/>
              <a:t>One of central PA’s first paramedics</a:t>
            </a:r>
          </a:p>
          <a:p>
            <a:endParaRPr lang="en-US" dirty="0"/>
          </a:p>
        </p:txBody>
      </p:sp>
      <p:pic>
        <p:nvPicPr>
          <p:cNvPr id="7" name="Picture 6">
            <a:extLst>
              <a:ext uri="{FF2B5EF4-FFF2-40B4-BE49-F238E27FC236}">
                <a16:creationId xmlns:a16="http://schemas.microsoft.com/office/drawing/2014/main" id="{33B5AD47-8CC5-4944-B564-7DE6E768AF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3225" y="1752600"/>
            <a:ext cx="3798839" cy="2971800"/>
          </a:xfrm>
          <a:prstGeom prst="rect">
            <a:avLst/>
          </a:prstGeom>
        </p:spPr>
      </p:pic>
      <p:pic>
        <p:nvPicPr>
          <p:cNvPr id="5" name="Picture 4" descr="A red fire truck parked in front of a bus&#10;&#10;Description automatically generated">
            <a:extLst>
              <a:ext uri="{FF2B5EF4-FFF2-40B4-BE49-F238E27FC236}">
                <a16:creationId xmlns:a16="http://schemas.microsoft.com/office/drawing/2014/main" id="{84339CA7-9B62-422A-A643-A2527683D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9378">
            <a:off x="6642522" y="1441623"/>
            <a:ext cx="5392555" cy="3593753"/>
          </a:xfrm>
          <a:prstGeom prst="rect">
            <a:avLst/>
          </a:prstGeom>
        </p:spPr>
      </p:pic>
      <p:pic>
        <p:nvPicPr>
          <p:cNvPr id="8" name="Picture 7" descr="A person wearing a costume&#10;&#10;Description automatically generated">
            <a:extLst>
              <a:ext uri="{FF2B5EF4-FFF2-40B4-BE49-F238E27FC236}">
                <a16:creationId xmlns:a16="http://schemas.microsoft.com/office/drawing/2014/main" id="{F95E3D59-EB3A-4DC7-BB57-314AC6794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2" y="3401218"/>
            <a:ext cx="4238624" cy="3178968"/>
          </a:xfrm>
          <a:prstGeom prst="rect">
            <a:avLst/>
          </a:prstGeom>
          <a:ln>
            <a:noFill/>
          </a:ln>
          <a:effectLst>
            <a:softEdge rad="112500"/>
          </a:effectLst>
        </p:spPr>
      </p:pic>
    </p:spTree>
    <p:extLst>
      <p:ext uri="{BB962C8B-B14F-4D97-AF65-F5344CB8AC3E}">
        <p14:creationId xmlns:p14="http://schemas.microsoft.com/office/powerpoint/2010/main" val="256609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9843-5607-4D0E-A81A-D5347AB3F883}"/>
              </a:ext>
            </a:extLst>
          </p:cNvPr>
          <p:cNvSpPr>
            <a:spLocks noGrp="1"/>
          </p:cNvSpPr>
          <p:nvPr>
            <p:ph type="title"/>
          </p:nvPr>
        </p:nvSpPr>
        <p:spPr/>
        <p:txBody>
          <a:bodyPr/>
          <a:lstStyle/>
          <a:p>
            <a:r>
              <a:rPr lang="en-US" dirty="0"/>
              <a:t>Kenneth E. Brody</a:t>
            </a:r>
          </a:p>
        </p:txBody>
      </p:sp>
      <p:sp>
        <p:nvSpPr>
          <p:cNvPr id="7" name="Content Placeholder 6">
            <a:extLst>
              <a:ext uri="{FF2B5EF4-FFF2-40B4-BE49-F238E27FC236}">
                <a16:creationId xmlns:a16="http://schemas.microsoft.com/office/drawing/2014/main" id="{639991B9-D76F-4998-9F0A-30BBF5A001BA}"/>
              </a:ext>
            </a:extLst>
          </p:cNvPr>
          <p:cNvSpPr>
            <a:spLocks noGrp="1"/>
          </p:cNvSpPr>
          <p:nvPr>
            <p:ph idx="1"/>
          </p:nvPr>
        </p:nvSpPr>
        <p:spPr>
          <a:xfrm>
            <a:off x="609600" y="1600201"/>
            <a:ext cx="5791200" cy="4530725"/>
          </a:xfrm>
        </p:spPr>
        <p:txBody>
          <a:bodyPr/>
          <a:lstStyle/>
          <a:p>
            <a:r>
              <a:rPr lang="en-US" dirty="0"/>
              <a:t>For over 20 years, Ken served as counsel to a state EMS agency </a:t>
            </a:r>
          </a:p>
          <a:p>
            <a:r>
              <a:rPr lang="en-US" dirty="0"/>
              <a:t>Ken has been extensively involved in EMS legal and consulting work in California and nationally  </a:t>
            </a:r>
          </a:p>
        </p:txBody>
      </p:sp>
      <p:pic>
        <p:nvPicPr>
          <p:cNvPr id="11" name="Picture 10">
            <a:extLst>
              <a:ext uri="{FF2B5EF4-FFF2-40B4-BE49-F238E27FC236}">
                <a16:creationId xmlns:a16="http://schemas.microsoft.com/office/drawing/2014/main" id="{7AFFC3BE-7A73-48F4-AC0E-69587AE6C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600201"/>
            <a:ext cx="3047492" cy="4267199"/>
          </a:xfrm>
          <a:prstGeom prst="rect">
            <a:avLst/>
          </a:prstGeom>
          <a:ln>
            <a:noFill/>
          </a:ln>
          <a:effectLst>
            <a:softEdge rad="112500"/>
          </a:effectLst>
        </p:spPr>
      </p:pic>
    </p:spTree>
    <p:extLst>
      <p:ext uri="{BB962C8B-B14F-4D97-AF65-F5344CB8AC3E}">
        <p14:creationId xmlns:p14="http://schemas.microsoft.com/office/powerpoint/2010/main" val="201474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633A23-64B3-45AA-9237-FE1E7CAF8A46}"/>
              </a:ext>
            </a:extLst>
          </p:cNvPr>
          <p:cNvSpPr>
            <a:spLocks noGrp="1"/>
          </p:cNvSpPr>
          <p:nvPr>
            <p:ph type="title"/>
          </p:nvPr>
        </p:nvSpPr>
        <p:spPr/>
        <p:txBody>
          <a:bodyPr/>
          <a:lstStyle/>
          <a:p>
            <a:r>
              <a:rPr lang="en-US" dirty="0"/>
              <a:t>PWW’s California Connection</a:t>
            </a:r>
          </a:p>
        </p:txBody>
      </p:sp>
      <p:sp>
        <p:nvSpPr>
          <p:cNvPr id="8" name="Content Placeholder 7">
            <a:extLst>
              <a:ext uri="{FF2B5EF4-FFF2-40B4-BE49-F238E27FC236}">
                <a16:creationId xmlns:a16="http://schemas.microsoft.com/office/drawing/2014/main" id="{93864966-C026-45F0-86B6-24EFB65E77BA}"/>
              </a:ext>
            </a:extLst>
          </p:cNvPr>
          <p:cNvSpPr>
            <a:spLocks noGrp="1"/>
          </p:cNvSpPr>
          <p:nvPr>
            <p:ph idx="1"/>
          </p:nvPr>
        </p:nvSpPr>
        <p:spPr>
          <a:xfrm>
            <a:off x="457200" y="1611632"/>
            <a:ext cx="6324600" cy="4530725"/>
          </a:xfrm>
        </p:spPr>
        <p:txBody>
          <a:bodyPr/>
          <a:lstStyle/>
          <a:p>
            <a:r>
              <a:rPr lang="en-US" dirty="0"/>
              <a:t>PWW also had a California office for the first several years of its existence until the passing of Jim Page in 2004</a:t>
            </a:r>
          </a:p>
          <a:p>
            <a:endParaRPr lang="en-US" dirty="0"/>
          </a:p>
          <a:p>
            <a:endParaRPr lang="en-US" dirty="0"/>
          </a:p>
          <a:p>
            <a:endParaRPr lang="en-US" dirty="0"/>
          </a:p>
        </p:txBody>
      </p:sp>
      <p:pic>
        <p:nvPicPr>
          <p:cNvPr id="11" name="Picture 10">
            <a:extLst>
              <a:ext uri="{FF2B5EF4-FFF2-40B4-BE49-F238E27FC236}">
                <a16:creationId xmlns:a16="http://schemas.microsoft.com/office/drawing/2014/main" id="{EBA6DA38-BCAE-4F49-A945-C7EFC47EECC9}"/>
              </a:ext>
            </a:extLst>
          </p:cNvPr>
          <p:cNvPicPr>
            <a:picLocks noChangeAspect="1"/>
          </p:cNvPicPr>
          <p:nvPr/>
        </p:nvPicPr>
        <p:blipFill>
          <a:blip r:embed="rId2"/>
          <a:stretch>
            <a:fillRect/>
          </a:stretch>
        </p:blipFill>
        <p:spPr>
          <a:xfrm>
            <a:off x="6675120" y="1600201"/>
            <a:ext cx="5476381" cy="4830769"/>
          </a:xfrm>
          <a:prstGeom prst="rect">
            <a:avLst/>
          </a:prstGeom>
        </p:spPr>
      </p:pic>
    </p:spTree>
    <p:extLst>
      <p:ext uri="{BB962C8B-B14F-4D97-AF65-F5344CB8AC3E}">
        <p14:creationId xmlns:p14="http://schemas.microsoft.com/office/powerpoint/2010/main" val="191371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2590800"/>
            <a:ext cx="7010400" cy="1676400"/>
          </a:xfrm>
        </p:spPr>
        <p:txBody>
          <a:bodyPr/>
          <a:lstStyle/>
          <a:p>
            <a:r>
              <a:rPr lang="en-US" dirty="0"/>
              <a:t>EMS RFP Presentation</a:t>
            </a:r>
            <a:br>
              <a:rPr lang="en-US" dirty="0"/>
            </a:br>
            <a:br>
              <a:rPr lang="en-US" dirty="0"/>
            </a:br>
            <a:r>
              <a:rPr lang="en-US" sz="2800" cap="none" dirty="0">
                <a:solidFill>
                  <a:srgbClr val="0000FF"/>
                </a:solidFill>
              </a:rPr>
              <a:t>Doug Wolfberg</a:t>
            </a:r>
            <a:br>
              <a:rPr lang="en-US" sz="2800" cap="none" dirty="0">
                <a:solidFill>
                  <a:srgbClr val="0000FF"/>
                </a:solidFill>
              </a:rPr>
            </a:br>
            <a:r>
              <a:rPr lang="en-US" sz="2800" cap="none" dirty="0">
                <a:solidFill>
                  <a:srgbClr val="0000FF"/>
                </a:solidFill>
              </a:rPr>
              <a:t>Steve Wirth</a:t>
            </a:r>
            <a:br>
              <a:rPr lang="en-US" sz="2800" cap="none" dirty="0">
                <a:solidFill>
                  <a:srgbClr val="0000FF"/>
                </a:solidFill>
              </a:rPr>
            </a:br>
            <a:r>
              <a:rPr lang="en-US" sz="2800" cap="none" dirty="0">
                <a:solidFill>
                  <a:srgbClr val="0000FF"/>
                </a:solidFill>
              </a:rPr>
              <a:t>Ken Brody</a:t>
            </a:r>
            <a:br>
              <a:rPr lang="en-US" sz="2800" cap="none" dirty="0">
                <a:solidFill>
                  <a:srgbClr val="0000FF"/>
                </a:solidFill>
              </a:rPr>
            </a:br>
            <a:r>
              <a:rPr lang="en-US" sz="2800" i="1" cap="none" dirty="0"/>
              <a:t>Page, Wolfberg &amp; Wirth, LLC</a:t>
            </a:r>
          </a:p>
        </p:txBody>
      </p:sp>
      <p:sp>
        <p:nvSpPr>
          <p:cNvPr id="5" name="Text Placeholder 4"/>
          <p:cNvSpPr>
            <a:spLocks noGrp="1"/>
          </p:cNvSpPr>
          <p:nvPr>
            <p:ph type="body" idx="1"/>
          </p:nvPr>
        </p:nvSpPr>
        <p:spPr>
          <a:xfrm>
            <a:off x="609600" y="228600"/>
            <a:ext cx="10363200" cy="1500187"/>
          </a:xfrm>
        </p:spPr>
        <p:txBody>
          <a:bodyPr/>
          <a:lstStyle/>
          <a:p>
            <a:r>
              <a:rPr lang="en-US" dirty="0"/>
              <a:t>Solano EMS Cooperative</a:t>
            </a:r>
          </a:p>
          <a:p>
            <a:r>
              <a:rPr lang="en-US" b="1" dirty="0">
                <a:solidFill>
                  <a:srgbClr val="000000"/>
                </a:solidFill>
              </a:rPr>
              <a:t>2020-2030 EMS RFP Process</a:t>
            </a:r>
          </a:p>
        </p:txBody>
      </p:sp>
      <p:pic>
        <p:nvPicPr>
          <p:cNvPr id="6" name="Picture 5">
            <a:extLst>
              <a:ext uri="{FF2B5EF4-FFF2-40B4-BE49-F238E27FC236}">
                <a16:creationId xmlns:a16="http://schemas.microsoft.com/office/drawing/2014/main" id="{F0320AC9-92A9-4CF9-88EC-EB304917A82B}"/>
              </a:ext>
            </a:extLst>
          </p:cNvPr>
          <p:cNvPicPr>
            <a:picLocks noChangeAspect="1"/>
          </p:cNvPicPr>
          <p:nvPr/>
        </p:nvPicPr>
        <p:blipFill>
          <a:blip r:embed="rId4"/>
          <a:stretch>
            <a:fillRect/>
          </a:stretch>
        </p:blipFill>
        <p:spPr>
          <a:xfrm>
            <a:off x="838200" y="2272146"/>
            <a:ext cx="2676525" cy="2676525"/>
          </a:xfrm>
          <a:prstGeom prst="rect">
            <a:avLst/>
          </a:prstGeom>
        </p:spPr>
      </p:pic>
    </p:spTree>
    <p:custDataLst>
      <p:tags r:id="rId1"/>
    </p:custDataLst>
    <p:extLst>
      <p:ext uri="{BB962C8B-B14F-4D97-AF65-F5344CB8AC3E}">
        <p14:creationId xmlns:p14="http://schemas.microsoft.com/office/powerpoint/2010/main" val="286396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3924-08D6-4646-A1EC-77D9BA792D80}"/>
              </a:ext>
            </a:extLst>
          </p:cNvPr>
          <p:cNvSpPr>
            <a:spLocks noGrp="1"/>
          </p:cNvSpPr>
          <p:nvPr>
            <p:ph type="title"/>
          </p:nvPr>
        </p:nvSpPr>
        <p:spPr/>
        <p:txBody>
          <a:bodyPr/>
          <a:lstStyle/>
          <a:p>
            <a:r>
              <a:rPr lang="en-US" dirty="0"/>
              <a:t>PWW’s California Connection</a:t>
            </a:r>
          </a:p>
        </p:txBody>
      </p:sp>
      <p:sp>
        <p:nvSpPr>
          <p:cNvPr id="3" name="Content Placeholder 2">
            <a:extLst>
              <a:ext uri="{FF2B5EF4-FFF2-40B4-BE49-F238E27FC236}">
                <a16:creationId xmlns:a16="http://schemas.microsoft.com/office/drawing/2014/main" id="{61BC02A8-CB58-4D24-9EF1-A097028A7071}"/>
              </a:ext>
            </a:extLst>
          </p:cNvPr>
          <p:cNvSpPr>
            <a:spLocks noGrp="1"/>
          </p:cNvSpPr>
          <p:nvPr>
            <p:ph idx="1"/>
          </p:nvPr>
        </p:nvSpPr>
        <p:spPr/>
        <p:txBody>
          <a:bodyPr/>
          <a:lstStyle/>
          <a:p>
            <a:r>
              <a:rPr lang="en-US" dirty="0"/>
              <a:t>PWW’s work in California has spanned 20 years </a:t>
            </a:r>
          </a:p>
          <a:p>
            <a:r>
              <a:rPr lang="en-US" dirty="0"/>
              <a:t>In California specifically, we have represented:</a:t>
            </a:r>
          </a:p>
          <a:p>
            <a:pPr lvl="1"/>
            <a:r>
              <a:rPr lang="en-US" dirty="0"/>
              <a:t>Cities</a:t>
            </a:r>
          </a:p>
          <a:p>
            <a:pPr lvl="1"/>
            <a:r>
              <a:rPr lang="en-US" dirty="0"/>
              <a:t>Fire Districts </a:t>
            </a:r>
          </a:p>
          <a:p>
            <a:pPr lvl="1"/>
            <a:r>
              <a:rPr lang="en-US" dirty="0"/>
              <a:t>Local EMS Agencies</a:t>
            </a:r>
          </a:p>
          <a:p>
            <a:pPr lvl="1"/>
            <a:r>
              <a:rPr lang="en-US" dirty="0"/>
              <a:t>Ground and Air Ambulance Companies </a:t>
            </a:r>
          </a:p>
          <a:p>
            <a:pPr lvl="1"/>
            <a:r>
              <a:rPr lang="en-US" dirty="0"/>
              <a:t>Hospitals </a:t>
            </a:r>
          </a:p>
          <a:p>
            <a:pPr lvl="1"/>
            <a:r>
              <a:rPr lang="en-US" dirty="0"/>
              <a:t>Firefighters Unions</a:t>
            </a:r>
          </a:p>
        </p:txBody>
      </p:sp>
    </p:spTree>
    <p:extLst>
      <p:ext uri="{BB962C8B-B14F-4D97-AF65-F5344CB8AC3E}">
        <p14:creationId xmlns:p14="http://schemas.microsoft.com/office/powerpoint/2010/main" val="51045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4941-41DD-4209-AFFE-6009F9CC844C}"/>
              </a:ext>
            </a:extLst>
          </p:cNvPr>
          <p:cNvSpPr>
            <a:spLocks noGrp="1"/>
          </p:cNvSpPr>
          <p:nvPr>
            <p:ph type="title"/>
          </p:nvPr>
        </p:nvSpPr>
        <p:spPr/>
        <p:txBody>
          <a:bodyPr/>
          <a:lstStyle/>
          <a:p>
            <a:r>
              <a:rPr lang="en-US" dirty="0"/>
              <a:t>PWW’s California Connection</a:t>
            </a:r>
          </a:p>
        </p:txBody>
      </p:sp>
      <p:sp>
        <p:nvSpPr>
          <p:cNvPr id="3" name="Content Placeholder 2">
            <a:extLst>
              <a:ext uri="{FF2B5EF4-FFF2-40B4-BE49-F238E27FC236}">
                <a16:creationId xmlns:a16="http://schemas.microsoft.com/office/drawing/2014/main" id="{65F626CF-ECA0-4874-AD13-9817659193DF}"/>
              </a:ext>
            </a:extLst>
          </p:cNvPr>
          <p:cNvSpPr>
            <a:spLocks noGrp="1"/>
          </p:cNvSpPr>
          <p:nvPr>
            <p:ph idx="1"/>
          </p:nvPr>
        </p:nvSpPr>
        <p:spPr/>
        <p:txBody>
          <a:bodyPr/>
          <a:lstStyle/>
          <a:p>
            <a:r>
              <a:rPr lang="en-US" dirty="0"/>
              <a:t>PWW professionals have been invited to lecture for many statewide organizations in California over the past 20 years, including:</a:t>
            </a:r>
          </a:p>
          <a:p>
            <a:pPr lvl="1"/>
            <a:r>
              <a:rPr lang="en-US" dirty="0"/>
              <a:t>Cal Chiefs</a:t>
            </a:r>
          </a:p>
          <a:p>
            <a:pPr lvl="1"/>
            <a:r>
              <a:rPr lang="en-US" dirty="0"/>
              <a:t>EMSAAC</a:t>
            </a:r>
          </a:p>
          <a:p>
            <a:pPr lvl="1"/>
            <a:r>
              <a:rPr lang="en-US" dirty="0"/>
              <a:t>CAA </a:t>
            </a:r>
          </a:p>
        </p:txBody>
      </p:sp>
    </p:spTree>
    <p:extLst>
      <p:ext uri="{BB962C8B-B14F-4D97-AF65-F5344CB8AC3E}">
        <p14:creationId xmlns:p14="http://schemas.microsoft.com/office/powerpoint/2010/main" val="153475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2C27-1DE3-4B78-9303-A055CAB623D4}"/>
              </a:ext>
            </a:extLst>
          </p:cNvPr>
          <p:cNvSpPr>
            <a:spLocks noGrp="1"/>
          </p:cNvSpPr>
          <p:nvPr>
            <p:ph type="title"/>
          </p:nvPr>
        </p:nvSpPr>
        <p:spPr/>
        <p:txBody>
          <a:bodyPr/>
          <a:lstStyle/>
          <a:p>
            <a:r>
              <a:rPr lang="en-US" dirty="0"/>
              <a:t>PWW’s California Connection</a:t>
            </a:r>
          </a:p>
        </p:txBody>
      </p:sp>
      <p:sp>
        <p:nvSpPr>
          <p:cNvPr id="3" name="Content Placeholder 2">
            <a:extLst>
              <a:ext uri="{FF2B5EF4-FFF2-40B4-BE49-F238E27FC236}">
                <a16:creationId xmlns:a16="http://schemas.microsoft.com/office/drawing/2014/main" id="{EE59A091-E884-4E40-83DF-D99D58BC3F55}"/>
              </a:ext>
            </a:extLst>
          </p:cNvPr>
          <p:cNvSpPr>
            <a:spLocks noGrp="1"/>
          </p:cNvSpPr>
          <p:nvPr>
            <p:ph idx="1"/>
          </p:nvPr>
        </p:nvSpPr>
        <p:spPr/>
        <p:txBody>
          <a:bodyPr/>
          <a:lstStyle/>
          <a:p>
            <a:r>
              <a:rPr lang="en-US" dirty="0"/>
              <a:t>PWW has appeared in California courts – including at the local and appellate levels – in cases arising under the California EMS Act, including Sections 201 and 224</a:t>
            </a:r>
          </a:p>
          <a:p>
            <a:r>
              <a:rPr lang="en-US" dirty="0"/>
              <a:t>PWW has conducted numerous competitive procurement processes and EMS system assessments in Counties throughout California, including Orange, Yolo, Merced and others </a:t>
            </a:r>
          </a:p>
        </p:txBody>
      </p:sp>
    </p:spTree>
    <p:extLst>
      <p:ext uri="{BB962C8B-B14F-4D97-AF65-F5344CB8AC3E}">
        <p14:creationId xmlns:p14="http://schemas.microsoft.com/office/powerpoint/2010/main" val="221049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AEFF-20C2-45D5-B3E4-38DB0FBF38E3}"/>
              </a:ext>
            </a:extLst>
          </p:cNvPr>
          <p:cNvSpPr>
            <a:spLocks noGrp="1"/>
          </p:cNvSpPr>
          <p:nvPr>
            <p:ph type="title"/>
          </p:nvPr>
        </p:nvSpPr>
        <p:spPr/>
        <p:txBody>
          <a:bodyPr/>
          <a:lstStyle/>
          <a:p>
            <a:r>
              <a:rPr lang="en-US" dirty="0"/>
              <a:t>Project Timeline</a:t>
            </a:r>
          </a:p>
        </p:txBody>
      </p:sp>
      <p:sp>
        <p:nvSpPr>
          <p:cNvPr id="3" name="Content Placeholder 2">
            <a:extLst>
              <a:ext uri="{FF2B5EF4-FFF2-40B4-BE49-F238E27FC236}">
                <a16:creationId xmlns:a16="http://schemas.microsoft.com/office/drawing/2014/main" id="{7A55A8E4-7A4F-4686-B613-1DF1B58E79FA}"/>
              </a:ext>
            </a:extLst>
          </p:cNvPr>
          <p:cNvSpPr>
            <a:spLocks noGrp="1"/>
          </p:cNvSpPr>
          <p:nvPr>
            <p:ph idx="1"/>
          </p:nvPr>
        </p:nvSpPr>
        <p:spPr/>
        <p:txBody>
          <a:bodyPr/>
          <a:lstStyle/>
          <a:p>
            <a:r>
              <a:rPr lang="en-US" dirty="0"/>
              <a:t>Phase I – EMS System Review 		</a:t>
            </a:r>
            <a:r>
              <a:rPr lang="en-US" dirty="0">
                <a:solidFill>
                  <a:srgbClr val="0000FF"/>
                </a:solidFill>
              </a:rPr>
              <a:t>July – Sept 2018</a:t>
            </a:r>
          </a:p>
          <a:p>
            <a:pPr lvl="1"/>
            <a:r>
              <a:rPr lang="en-US" dirty="0"/>
              <a:t>Data and documentation review		</a:t>
            </a:r>
            <a:r>
              <a:rPr lang="en-US" dirty="0">
                <a:solidFill>
                  <a:srgbClr val="0000FF"/>
                </a:solidFill>
              </a:rPr>
              <a:t>6 meetings total</a:t>
            </a:r>
          </a:p>
          <a:p>
            <a:pPr lvl="1"/>
            <a:r>
              <a:rPr lang="en-US" dirty="0"/>
              <a:t>Stakeholder engagement process </a:t>
            </a:r>
          </a:p>
          <a:p>
            <a:r>
              <a:rPr lang="en-US" dirty="0"/>
              <a:t>Phase II – Draft RFP				</a:t>
            </a:r>
            <a:r>
              <a:rPr lang="en-US" dirty="0">
                <a:solidFill>
                  <a:srgbClr val="0000FF"/>
                </a:solidFill>
              </a:rPr>
              <a:t>Oct ‘18 – Feb ‘19</a:t>
            </a:r>
          </a:p>
          <a:p>
            <a:pPr lvl="1"/>
            <a:r>
              <a:rPr lang="en-US" dirty="0"/>
              <a:t>SEMSC and stakeholder review</a:t>
            </a:r>
          </a:p>
          <a:p>
            <a:pPr lvl="1"/>
            <a:r>
              <a:rPr lang="en-US" dirty="0"/>
              <a:t>Submission to EMSA</a:t>
            </a:r>
          </a:p>
          <a:p>
            <a:r>
              <a:rPr lang="en-US" dirty="0"/>
              <a:t>Phase III – Proposal Review, 		</a:t>
            </a:r>
            <a:r>
              <a:rPr lang="en-US" dirty="0">
                <a:solidFill>
                  <a:srgbClr val="0000FF"/>
                </a:solidFill>
              </a:rPr>
              <a:t>Mar – Sept 2019</a:t>
            </a:r>
            <a:br>
              <a:rPr lang="en-US" dirty="0"/>
            </a:br>
            <a:r>
              <a:rPr lang="en-US" dirty="0"/>
              <a:t>Scoring and Contractor Selection</a:t>
            </a:r>
          </a:p>
        </p:txBody>
      </p:sp>
    </p:spTree>
    <p:extLst>
      <p:ext uri="{BB962C8B-B14F-4D97-AF65-F5344CB8AC3E}">
        <p14:creationId xmlns:p14="http://schemas.microsoft.com/office/powerpoint/2010/main" val="39374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AEFF-20C2-45D5-B3E4-38DB0FBF38E3}"/>
              </a:ext>
            </a:extLst>
          </p:cNvPr>
          <p:cNvSpPr>
            <a:spLocks noGrp="1"/>
          </p:cNvSpPr>
          <p:nvPr>
            <p:ph type="title"/>
          </p:nvPr>
        </p:nvSpPr>
        <p:spPr/>
        <p:txBody>
          <a:bodyPr/>
          <a:lstStyle/>
          <a:p>
            <a:r>
              <a:rPr lang="en-US" dirty="0"/>
              <a:t>Project Timeline</a:t>
            </a:r>
          </a:p>
        </p:txBody>
      </p:sp>
      <p:sp>
        <p:nvSpPr>
          <p:cNvPr id="3" name="Content Placeholder 2">
            <a:extLst>
              <a:ext uri="{FF2B5EF4-FFF2-40B4-BE49-F238E27FC236}">
                <a16:creationId xmlns:a16="http://schemas.microsoft.com/office/drawing/2014/main" id="{7A55A8E4-7A4F-4686-B613-1DF1B58E79FA}"/>
              </a:ext>
            </a:extLst>
          </p:cNvPr>
          <p:cNvSpPr>
            <a:spLocks noGrp="1"/>
          </p:cNvSpPr>
          <p:nvPr>
            <p:ph idx="1"/>
          </p:nvPr>
        </p:nvSpPr>
        <p:spPr/>
        <p:txBody>
          <a:bodyPr/>
          <a:lstStyle/>
          <a:p>
            <a:r>
              <a:rPr lang="en-US" dirty="0"/>
              <a:t>Phase I – EMS System Review 		</a:t>
            </a:r>
            <a:r>
              <a:rPr lang="en-US" dirty="0">
                <a:solidFill>
                  <a:srgbClr val="0000FF"/>
                </a:solidFill>
              </a:rPr>
              <a:t>July – Sept 2018</a:t>
            </a:r>
          </a:p>
          <a:p>
            <a:pPr lvl="1"/>
            <a:r>
              <a:rPr lang="en-US" dirty="0"/>
              <a:t>Data and documentation review		</a:t>
            </a:r>
            <a:r>
              <a:rPr lang="en-US" dirty="0">
                <a:solidFill>
                  <a:srgbClr val="0000FF"/>
                </a:solidFill>
              </a:rPr>
              <a:t>6 meetings total</a:t>
            </a:r>
          </a:p>
          <a:p>
            <a:pPr lvl="1"/>
            <a:r>
              <a:rPr lang="en-US" dirty="0"/>
              <a:t>Stakeholder engagement process </a:t>
            </a:r>
          </a:p>
          <a:p>
            <a:r>
              <a:rPr lang="en-US" dirty="0"/>
              <a:t>Phase II – Draft RFP				</a:t>
            </a:r>
            <a:r>
              <a:rPr lang="en-US" dirty="0">
                <a:solidFill>
                  <a:srgbClr val="0000FF"/>
                </a:solidFill>
              </a:rPr>
              <a:t>Oct ‘18 – Feb ‘19</a:t>
            </a:r>
          </a:p>
          <a:p>
            <a:pPr lvl="1"/>
            <a:r>
              <a:rPr lang="en-US" dirty="0"/>
              <a:t>SEMSC and stakeholder review</a:t>
            </a:r>
          </a:p>
          <a:p>
            <a:pPr lvl="1"/>
            <a:r>
              <a:rPr lang="en-US" dirty="0"/>
              <a:t>Submission to EMSA</a:t>
            </a:r>
          </a:p>
          <a:p>
            <a:r>
              <a:rPr lang="en-US" dirty="0"/>
              <a:t>Phase III – Proposal Review, 		</a:t>
            </a:r>
            <a:r>
              <a:rPr lang="en-US" dirty="0">
                <a:solidFill>
                  <a:srgbClr val="0000FF"/>
                </a:solidFill>
              </a:rPr>
              <a:t>Mar – Sept 2019</a:t>
            </a:r>
            <a:br>
              <a:rPr lang="en-US" dirty="0"/>
            </a:br>
            <a:r>
              <a:rPr lang="en-US" dirty="0"/>
              <a:t>Scoring and Contractor Selection</a:t>
            </a:r>
          </a:p>
        </p:txBody>
      </p:sp>
      <p:sp>
        <p:nvSpPr>
          <p:cNvPr id="4" name="TextBox 3">
            <a:extLst>
              <a:ext uri="{FF2B5EF4-FFF2-40B4-BE49-F238E27FC236}">
                <a16:creationId xmlns:a16="http://schemas.microsoft.com/office/drawing/2014/main" id="{11DE667B-97AC-48CF-9F68-99F36CB8BE4D}"/>
              </a:ext>
            </a:extLst>
          </p:cNvPr>
          <p:cNvSpPr txBox="1"/>
          <p:nvPr/>
        </p:nvSpPr>
        <p:spPr>
          <a:xfrm rot="19448118">
            <a:off x="1676400" y="1843949"/>
            <a:ext cx="8839200" cy="3170099"/>
          </a:xfrm>
          <a:prstGeom prst="rect">
            <a:avLst/>
          </a:prstGeom>
          <a:noFill/>
          <a:ln>
            <a:solidFill>
              <a:srgbClr val="000000"/>
            </a:solidFill>
          </a:ln>
        </p:spPr>
        <p:txBody>
          <a:bodyPr wrap="square" rtlCol="0">
            <a:spAutoFit/>
          </a:bodyPr>
          <a:lstStyle/>
          <a:p>
            <a:pPr algn="ctr"/>
            <a:r>
              <a:rPr lang="en-US" sz="20000" b="1"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MAYBE</a:t>
            </a:r>
            <a:r>
              <a:rPr lang="en-US" dirty="0"/>
              <a:t>MAYBE</a:t>
            </a:r>
          </a:p>
        </p:txBody>
      </p:sp>
    </p:spTree>
    <p:extLst>
      <p:ext uri="{BB962C8B-B14F-4D97-AF65-F5344CB8AC3E}">
        <p14:creationId xmlns:p14="http://schemas.microsoft.com/office/powerpoint/2010/main" val="110710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9DE8-7072-4692-9EDE-3B77DF529734}"/>
              </a:ext>
            </a:extLst>
          </p:cNvPr>
          <p:cNvSpPr>
            <a:spLocks noGrp="1"/>
          </p:cNvSpPr>
          <p:nvPr>
            <p:ph type="title"/>
          </p:nvPr>
        </p:nvSpPr>
        <p:spPr/>
        <p:txBody>
          <a:bodyPr/>
          <a:lstStyle/>
          <a:p>
            <a:r>
              <a:rPr lang="en-US" dirty="0"/>
              <a:t>Project Timeline</a:t>
            </a:r>
          </a:p>
        </p:txBody>
      </p:sp>
      <p:sp>
        <p:nvSpPr>
          <p:cNvPr id="3" name="Content Placeholder 2">
            <a:extLst>
              <a:ext uri="{FF2B5EF4-FFF2-40B4-BE49-F238E27FC236}">
                <a16:creationId xmlns:a16="http://schemas.microsoft.com/office/drawing/2014/main" id="{8EF7BA65-44B8-48D2-A991-215F8CDD0280}"/>
              </a:ext>
            </a:extLst>
          </p:cNvPr>
          <p:cNvSpPr>
            <a:spLocks noGrp="1"/>
          </p:cNvSpPr>
          <p:nvPr>
            <p:ph idx="1"/>
          </p:nvPr>
        </p:nvSpPr>
        <p:spPr/>
        <p:txBody>
          <a:bodyPr/>
          <a:lstStyle/>
          <a:p>
            <a:r>
              <a:rPr lang="en-US" dirty="0"/>
              <a:t>The timeline will ultimately depend upon: </a:t>
            </a:r>
          </a:p>
          <a:p>
            <a:pPr lvl="1"/>
            <a:r>
              <a:rPr lang="en-US" dirty="0"/>
              <a:t>Timing of Board-requested revisions</a:t>
            </a:r>
          </a:p>
          <a:p>
            <a:pPr lvl="1"/>
            <a:r>
              <a:rPr lang="en-US" dirty="0"/>
              <a:t>Timing of Board approval</a:t>
            </a:r>
          </a:p>
          <a:p>
            <a:pPr lvl="1"/>
            <a:r>
              <a:rPr lang="en-US" dirty="0"/>
              <a:t>Timing of EMSA review</a:t>
            </a:r>
          </a:p>
        </p:txBody>
      </p:sp>
    </p:spTree>
    <p:extLst>
      <p:ext uri="{BB962C8B-B14F-4D97-AF65-F5344CB8AC3E}">
        <p14:creationId xmlns:p14="http://schemas.microsoft.com/office/powerpoint/2010/main" val="3921460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8AD5-A62E-4180-9EAE-CF19145F2D8B}"/>
              </a:ext>
            </a:extLst>
          </p:cNvPr>
          <p:cNvSpPr>
            <a:spLocks noGrp="1"/>
          </p:cNvSpPr>
          <p:nvPr>
            <p:ph type="title"/>
          </p:nvPr>
        </p:nvSpPr>
        <p:spPr/>
        <p:txBody>
          <a:bodyPr/>
          <a:lstStyle/>
          <a:p>
            <a:r>
              <a:rPr lang="en-US" dirty="0"/>
              <a:t>Current Contract Expiration</a:t>
            </a:r>
          </a:p>
        </p:txBody>
      </p:sp>
      <p:pic>
        <p:nvPicPr>
          <p:cNvPr id="4" name="Content Placeholder 3">
            <a:extLst>
              <a:ext uri="{FF2B5EF4-FFF2-40B4-BE49-F238E27FC236}">
                <a16:creationId xmlns:a16="http://schemas.microsoft.com/office/drawing/2014/main" id="{20CDB24D-759F-4300-8817-982A3910C328}"/>
              </a:ext>
            </a:extLst>
          </p:cNvPr>
          <p:cNvPicPr>
            <a:picLocks noGrp="1" noChangeAspect="1"/>
          </p:cNvPicPr>
          <p:nvPr>
            <p:ph idx="1"/>
          </p:nvPr>
        </p:nvPicPr>
        <p:blipFill>
          <a:blip r:embed="rId2"/>
          <a:stretch>
            <a:fillRect/>
          </a:stretch>
        </p:blipFill>
        <p:spPr>
          <a:xfrm>
            <a:off x="2705100" y="1524000"/>
            <a:ext cx="6781800" cy="5116095"/>
          </a:xfrm>
          <a:prstGeom prst="rect">
            <a:avLst/>
          </a:prstGeom>
        </p:spPr>
      </p:pic>
    </p:spTree>
    <p:extLst>
      <p:ext uri="{BB962C8B-B14F-4D97-AF65-F5344CB8AC3E}">
        <p14:creationId xmlns:p14="http://schemas.microsoft.com/office/powerpoint/2010/main" val="362793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D66B04-CA8E-438E-9D1C-2C11B6F0E61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877094"/>
            <a:ext cx="4829252" cy="6248400"/>
          </a:xfrm>
        </p:spPr>
      </p:pic>
      <p:sp>
        <p:nvSpPr>
          <p:cNvPr id="2" name="Title 1">
            <a:extLst>
              <a:ext uri="{FF2B5EF4-FFF2-40B4-BE49-F238E27FC236}">
                <a16:creationId xmlns:a16="http://schemas.microsoft.com/office/drawing/2014/main" id="{D6B45F2E-77AE-4683-BECE-6D6E6A19701A}"/>
              </a:ext>
            </a:extLst>
          </p:cNvPr>
          <p:cNvSpPr>
            <a:spLocks noGrp="1"/>
          </p:cNvSpPr>
          <p:nvPr>
            <p:ph type="title"/>
          </p:nvPr>
        </p:nvSpPr>
        <p:spPr/>
        <p:txBody>
          <a:bodyPr/>
          <a:lstStyle/>
          <a:p>
            <a:r>
              <a:rPr lang="en-US" dirty="0"/>
              <a:t>The Draft RFP</a:t>
            </a:r>
          </a:p>
        </p:txBody>
      </p:sp>
      <p:sp>
        <p:nvSpPr>
          <p:cNvPr id="4" name="Content Placeholder 3">
            <a:extLst>
              <a:ext uri="{FF2B5EF4-FFF2-40B4-BE49-F238E27FC236}">
                <a16:creationId xmlns:a16="http://schemas.microsoft.com/office/drawing/2014/main" id="{03D8B3F5-1F98-4ACA-899A-15F092A40EC6}"/>
              </a:ext>
            </a:extLst>
          </p:cNvPr>
          <p:cNvSpPr>
            <a:spLocks noGrp="1"/>
          </p:cNvSpPr>
          <p:nvPr>
            <p:ph sz="half" idx="2"/>
          </p:nvPr>
        </p:nvSpPr>
        <p:spPr/>
        <p:txBody>
          <a:bodyPr/>
          <a:lstStyle/>
          <a:p>
            <a:r>
              <a:rPr lang="en-US" dirty="0"/>
              <a:t>This document is a </a:t>
            </a:r>
            <a:r>
              <a:rPr lang="en-US" sz="5800" b="1" dirty="0">
                <a:solidFill>
                  <a:srgbClr val="E81818"/>
                </a:solidFill>
                <a:effectLst>
                  <a:outerShdw blurRad="38100" dist="38100" dir="2700000" algn="tl">
                    <a:srgbClr val="000000">
                      <a:alpha val="43137"/>
                    </a:srgbClr>
                  </a:outerShdw>
                </a:effectLst>
              </a:rPr>
              <a:t>DRAFT</a:t>
            </a:r>
          </a:p>
        </p:txBody>
      </p:sp>
    </p:spTree>
    <p:extLst>
      <p:ext uri="{BB962C8B-B14F-4D97-AF65-F5344CB8AC3E}">
        <p14:creationId xmlns:p14="http://schemas.microsoft.com/office/powerpoint/2010/main" val="540410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EF6AA-017E-48A7-AE03-ED3C13787FCF}"/>
              </a:ext>
            </a:extLst>
          </p:cNvPr>
          <p:cNvSpPr>
            <a:spLocks noGrp="1"/>
          </p:cNvSpPr>
          <p:nvPr>
            <p:ph type="title"/>
          </p:nvPr>
        </p:nvSpPr>
        <p:spPr/>
        <p:txBody>
          <a:bodyPr/>
          <a:lstStyle/>
          <a:p>
            <a:r>
              <a:rPr lang="en-US" dirty="0"/>
              <a:t>What the Draft RFP Is and Isn’t</a:t>
            </a:r>
          </a:p>
        </p:txBody>
      </p:sp>
      <p:sp>
        <p:nvSpPr>
          <p:cNvPr id="6" name="Content Placeholder 5">
            <a:extLst>
              <a:ext uri="{FF2B5EF4-FFF2-40B4-BE49-F238E27FC236}">
                <a16:creationId xmlns:a16="http://schemas.microsoft.com/office/drawing/2014/main" id="{DB58B60F-DD7B-40B0-A096-824F6327371E}"/>
              </a:ext>
            </a:extLst>
          </p:cNvPr>
          <p:cNvSpPr>
            <a:spLocks noGrp="1"/>
          </p:cNvSpPr>
          <p:nvPr>
            <p:ph sz="half" idx="1"/>
          </p:nvPr>
        </p:nvSpPr>
        <p:spPr/>
        <p:txBody>
          <a:bodyPr/>
          <a:lstStyle/>
          <a:p>
            <a:r>
              <a:rPr lang="en-US" b="1" i="1" dirty="0">
                <a:solidFill>
                  <a:srgbClr val="00B050"/>
                </a:solidFill>
              </a:rPr>
              <a:t>Is </a:t>
            </a:r>
            <a:r>
              <a:rPr lang="en-US" dirty="0"/>
              <a:t>a set of recommendations by the SEMSC consultants</a:t>
            </a:r>
          </a:p>
          <a:p>
            <a:r>
              <a:rPr lang="en-US" b="1" i="1" dirty="0">
                <a:solidFill>
                  <a:srgbClr val="00B050"/>
                </a:solidFill>
              </a:rPr>
              <a:t>Is</a:t>
            </a:r>
            <a:r>
              <a:rPr lang="en-US" b="1" i="1" dirty="0">
                <a:solidFill>
                  <a:srgbClr val="0000FF"/>
                </a:solidFill>
              </a:rPr>
              <a:t> </a:t>
            </a:r>
            <a:r>
              <a:rPr lang="en-US" dirty="0"/>
              <a:t>patient-centered and reflects published, peer-reviewed data, evidence, and national best practices</a:t>
            </a:r>
            <a:endParaRPr lang="en-US" b="1" i="1" dirty="0"/>
          </a:p>
        </p:txBody>
      </p:sp>
      <p:sp>
        <p:nvSpPr>
          <p:cNvPr id="7" name="Content Placeholder 6">
            <a:extLst>
              <a:ext uri="{FF2B5EF4-FFF2-40B4-BE49-F238E27FC236}">
                <a16:creationId xmlns:a16="http://schemas.microsoft.com/office/drawing/2014/main" id="{A8970F88-BAC4-452E-946B-93964BD641B2}"/>
              </a:ext>
            </a:extLst>
          </p:cNvPr>
          <p:cNvSpPr>
            <a:spLocks noGrp="1"/>
          </p:cNvSpPr>
          <p:nvPr>
            <p:ph sz="half" idx="2"/>
          </p:nvPr>
        </p:nvSpPr>
        <p:spPr>
          <a:xfrm>
            <a:off x="6324600" y="1825625"/>
            <a:ext cx="5181600" cy="4351338"/>
          </a:xfrm>
        </p:spPr>
        <p:txBody>
          <a:bodyPr/>
          <a:lstStyle/>
          <a:p>
            <a:r>
              <a:rPr lang="en-US" b="1" i="1" dirty="0">
                <a:solidFill>
                  <a:srgbClr val="E81818"/>
                </a:solidFill>
              </a:rPr>
              <a:t>Is not </a:t>
            </a:r>
            <a:r>
              <a:rPr lang="en-US" dirty="0"/>
              <a:t>the official policy of SEMSC or Solano County</a:t>
            </a:r>
          </a:p>
          <a:p>
            <a:r>
              <a:rPr lang="en-US" b="1" i="1" dirty="0">
                <a:solidFill>
                  <a:srgbClr val="E81818"/>
                </a:solidFill>
              </a:rPr>
              <a:t>Is not </a:t>
            </a:r>
            <a:r>
              <a:rPr lang="en-US" dirty="0"/>
              <a:t>intended to reflect political considerations – that is up to the SEMSC Board </a:t>
            </a:r>
            <a:endParaRPr lang="en-US" b="1" i="1" dirty="0"/>
          </a:p>
        </p:txBody>
      </p:sp>
    </p:spTree>
    <p:extLst>
      <p:ext uri="{BB962C8B-B14F-4D97-AF65-F5344CB8AC3E}">
        <p14:creationId xmlns:p14="http://schemas.microsoft.com/office/powerpoint/2010/main" val="1654303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chemeClr val="tx1"/>
                </a:solidFill>
              </a:rPr>
              <a:t>-</a:t>
            </a:r>
            <a:r>
              <a:rPr lang="en-US" dirty="0">
                <a:solidFill>
                  <a:schemeClr val="tx1"/>
                </a:solidFill>
              </a:rPr>
              <a:t> </a:t>
            </a:r>
            <a:r>
              <a:rPr lang="en-US" b="0" i="1" dirty="0">
                <a:solidFill>
                  <a:schemeClr val="tx1"/>
                </a:solidFill>
              </a:rPr>
              <a:t>Patient-centered</a:t>
            </a:r>
            <a:br>
              <a:rPr lang="en-US" b="0" i="1" dirty="0">
                <a:solidFill>
                  <a:schemeClr val="tx1"/>
                </a:solidFill>
              </a:rPr>
            </a:br>
            <a:r>
              <a:rPr lang="en-US" b="0" i="1" dirty="0">
                <a:solidFill>
                  <a:schemeClr val="tx1"/>
                </a:solidFill>
              </a:rPr>
              <a:t>- Evidence-based</a:t>
            </a:r>
            <a:br>
              <a:rPr lang="en-US" b="0" i="1" dirty="0">
                <a:solidFill>
                  <a:schemeClr val="tx1"/>
                </a:solidFill>
              </a:rPr>
            </a:br>
            <a:r>
              <a:rPr lang="en-US" b="0" i="1" dirty="0">
                <a:solidFill>
                  <a:schemeClr val="tx1"/>
                </a:solidFill>
              </a:rPr>
              <a:t>- Clinically justified </a:t>
            </a:r>
            <a:br>
              <a:rPr lang="en-US" b="0" i="1" dirty="0">
                <a:solidFill>
                  <a:schemeClr val="tx1"/>
                </a:solidFill>
              </a:rPr>
            </a:br>
            <a:r>
              <a:rPr lang="en-US" b="0" i="1" dirty="0">
                <a:solidFill>
                  <a:schemeClr val="tx1"/>
                </a:solidFill>
              </a:rPr>
              <a:t>- Cost-effective </a:t>
            </a:r>
            <a:br>
              <a:rPr lang="en-US" b="0" i="1" dirty="0">
                <a:solidFill>
                  <a:schemeClr val="tx1"/>
                </a:solidFill>
              </a:rPr>
            </a:br>
            <a:r>
              <a:rPr lang="en-US" b="0" i="1" dirty="0">
                <a:solidFill>
                  <a:schemeClr val="tx1"/>
                </a:solidFill>
              </a:rPr>
              <a:t>- Economically sustainable</a:t>
            </a:r>
            <a:br>
              <a:rPr lang="en-US" b="0" i="1" dirty="0">
                <a:solidFill>
                  <a:schemeClr val="tx1"/>
                </a:solidFill>
              </a:rPr>
            </a:br>
            <a:endParaRPr lang="en-US" b="0" i="1" dirty="0">
              <a:solidFill>
                <a:schemeClr val="tx1"/>
              </a:solidFill>
            </a:endParaRPr>
          </a:p>
        </p:txBody>
      </p:sp>
    </p:spTree>
    <p:extLst>
      <p:ext uri="{BB962C8B-B14F-4D97-AF65-F5344CB8AC3E}">
        <p14:creationId xmlns:p14="http://schemas.microsoft.com/office/powerpoint/2010/main" val="268516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1CA84C-5891-4540-84DB-50721DA10184}"/>
              </a:ext>
            </a:extLst>
          </p:cNvPr>
          <p:cNvSpPr>
            <a:spLocks noGrp="1"/>
          </p:cNvSpPr>
          <p:nvPr>
            <p:ph type="ctrTitle" sz="quarter"/>
          </p:nvPr>
        </p:nvSpPr>
        <p:spPr>
          <a:xfrm>
            <a:off x="762000" y="533400"/>
            <a:ext cx="3943739" cy="975445"/>
          </a:xfrm>
        </p:spPr>
        <p:txBody>
          <a:bodyPr/>
          <a:lstStyle/>
          <a:p>
            <a:r>
              <a:rPr lang="en-US" dirty="0"/>
              <a:t>Brian Dale</a:t>
            </a:r>
          </a:p>
        </p:txBody>
      </p:sp>
      <p:pic>
        <p:nvPicPr>
          <p:cNvPr id="6" name="Picture 5">
            <a:extLst>
              <a:ext uri="{FF2B5EF4-FFF2-40B4-BE49-F238E27FC236}">
                <a16:creationId xmlns:a16="http://schemas.microsoft.com/office/drawing/2014/main" id="{E8F147D0-4FF3-4DA6-91F7-C21CAE5F90FA}"/>
              </a:ext>
            </a:extLst>
          </p:cNvPr>
          <p:cNvPicPr>
            <a:picLocks noChangeAspect="1"/>
          </p:cNvPicPr>
          <p:nvPr/>
        </p:nvPicPr>
        <p:blipFill>
          <a:blip r:embed="rId2"/>
          <a:stretch>
            <a:fillRect/>
          </a:stretch>
        </p:blipFill>
        <p:spPr>
          <a:xfrm>
            <a:off x="1403378" y="4496127"/>
            <a:ext cx="2146574" cy="2125108"/>
          </a:xfrm>
          <a:prstGeom prst="rect">
            <a:avLst/>
          </a:prstGeom>
        </p:spPr>
      </p:pic>
      <p:sp>
        <p:nvSpPr>
          <p:cNvPr id="5" name="Subtitle 4">
            <a:extLst>
              <a:ext uri="{FF2B5EF4-FFF2-40B4-BE49-F238E27FC236}">
                <a16:creationId xmlns:a16="http://schemas.microsoft.com/office/drawing/2014/main" id="{F42E3ED3-4820-41CD-ADA7-46BC43825E69}"/>
              </a:ext>
            </a:extLst>
          </p:cNvPr>
          <p:cNvSpPr>
            <a:spLocks noGrp="1"/>
          </p:cNvSpPr>
          <p:nvPr>
            <p:ph type="subTitle" sz="quarter" idx="1"/>
          </p:nvPr>
        </p:nvSpPr>
        <p:spPr>
          <a:xfrm>
            <a:off x="746449" y="1598478"/>
            <a:ext cx="3810330" cy="1752600"/>
          </a:xfrm>
        </p:spPr>
        <p:txBody>
          <a:bodyPr/>
          <a:lstStyle/>
          <a:p>
            <a:r>
              <a:rPr lang="en-US" dirty="0"/>
              <a:t>International Academies of Emergency Dispatch</a:t>
            </a:r>
          </a:p>
        </p:txBody>
      </p:sp>
      <p:pic>
        <p:nvPicPr>
          <p:cNvPr id="2" name="Picture 1">
            <a:extLst>
              <a:ext uri="{FF2B5EF4-FFF2-40B4-BE49-F238E27FC236}">
                <a16:creationId xmlns:a16="http://schemas.microsoft.com/office/drawing/2014/main" id="{818BB7B7-8343-445D-9828-C2CEFD934B16}"/>
              </a:ext>
            </a:extLst>
          </p:cNvPr>
          <p:cNvPicPr>
            <a:picLocks noChangeAspect="1"/>
          </p:cNvPicPr>
          <p:nvPr/>
        </p:nvPicPr>
        <p:blipFill>
          <a:blip r:embed="rId3"/>
          <a:stretch>
            <a:fillRect/>
          </a:stretch>
        </p:blipFill>
        <p:spPr>
          <a:xfrm>
            <a:off x="1066800" y="4343727"/>
            <a:ext cx="2819730" cy="721851"/>
          </a:xfrm>
          <a:prstGeom prst="rect">
            <a:avLst/>
          </a:prstGeom>
        </p:spPr>
      </p:pic>
      <p:sp>
        <p:nvSpPr>
          <p:cNvPr id="3" name="TextBox 2">
            <a:extLst>
              <a:ext uri="{FF2B5EF4-FFF2-40B4-BE49-F238E27FC236}">
                <a16:creationId xmlns:a16="http://schemas.microsoft.com/office/drawing/2014/main" id="{CF951783-B1BA-4AEF-9A18-58C1863223C2}"/>
              </a:ext>
            </a:extLst>
          </p:cNvPr>
          <p:cNvSpPr txBox="1"/>
          <p:nvPr/>
        </p:nvSpPr>
        <p:spPr>
          <a:xfrm>
            <a:off x="5486400" y="838200"/>
            <a:ext cx="6096000" cy="538609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Fire Chief (Ret.), </a:t>
            </a:r>
            <a:br>
              <a:rPr lang="en-US" sz="3200" dirty="0">
                <a:solidFill>
                  <a:srgbClr val="000000"/>
                </a:solidFill>
                <a:latin typeface="Gill Sans MT" panose="020B0502020104020203" pitchFamily="34" charset="0"/>
              </a:rPr>
            </a:br>
            <a:r>
              <a:rPr lang="en-US" sz="2800" i="1" dirty="0">
                <a:solidFill>
                  <a:srgbClr val="0000FF"/>
                </a:solidFill>
                <a:latin typeface="Gill Sans MT" panose="020B0502020104020203" pitchFamily="34" charset="0"/>
              </a:rPr>
              <a:t>Salt Lake City Fire Department</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30 year fire service career </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Former Division Chief, Medical Services Bureau</a:t>
            </a:r>
            <a:br>
              <a:rPr lang="en-US" sz="3200" dirty="0">
                <a:solidFill>
                  <a:srgbClr val="000000"/>
                </a:solidFill>
                <a:latin typeface="Gill Sans MT" panose="020B0502020104020203" pitchFamily="34" charset="0"/>
              </a:rPr>
            </a:br>
            <a:r>
              <a:rPr lang="en-US" sz="2800" i="1" dirty="0">
                <a:solidFill>
                  <a:srgbClr val="0000FF"/>
                </a:solidFill>
                <a:latin typeface="Gill Sans MT" panose="020B0502020104020203" pitchFamily="34" charset="0"/>
              </a:rPr>
              <a:t>SLCFD</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Currently Associate Director of Medical and Quality Control Processes </a:t>
            </a:r>
            <a:br>
              <a:rPr lang="en-US" sz="3200" dirty="0">
                <a:solidFill>
                  <a:srgbClr val="000000"/>
                </a:solidFill>
                <a:latin typeface="Gill Sans MT" panose="020B0502020104020203" pitchFamily="34" charset="0"/>
              </a:rPr>
            </a:br>
            <a:r>
              <a:rPr lang="en-US" sz="2800" i="1" dirty="0">
                <a:solidFill>
                  <a:srgbClr val="0000FF"/>
                </a:solidFill>
                <a:latin typeface="Gill Sans MT" panose="020B0502020104020203" pitchFamily="34" charset="0"/>
              </a:rPr>
              <a:t>IAED</a:t>
            </a:r>
          </a:p>
          <a:p>
            <a:pPr marL="457200" indent="-457200">
              <a:buFont typeface="Arial" panose="020B0604020202020204" pitchFamily="34" charset="0"/>
              <a:buChar char="•"/>
            </a:pPr>
            <a:endParaRPr lang="en-US" sz="32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65509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rgbClr val="000000"/>
                </a:solidFill>
              </a:rPr>
              <a:t>-</a:t>
            </a:r>
            <a:r>
              <a:rPr lang="en-US" dirty="0"/>
              <a:t> </a:t>
            </a:r>
            <a:r>
              <a:rPr lang="en-US" b="0" i="1" dirty="0">
                <a:solidFill>
                  <a:srgbClr val="000000"/>
                </a:solidFill>
              </a:rPr>
              <a:t>Patient-centered</a:t>
            </a:r>
            <a:br>
              <a:rPr lang="en-US" b="0" i="1" dirty="0">
                <a:solidFill>
                  <a:srgbClr val="000000"/>
                </a:solidFill>
              </a:rPr>
            </a:br>
            <a:r>
              <a:rPr lang="en-US" b="0" i="1" dirty="0">
                <a:solidFill>
                  <a:schemeClr val="tx1"/>
                </a:solidFill>
              </a:rPr>
              <a:t>- Evidence-based</a:t>
            </a:r>
            <a:br>
              <a:rPr lang="en-US" b="0" i="1" dirty="0">
                <a:solidFill>
                  <a:schemeClr val="tx1"/>
                </a:solidFill>
              </a:rPr>
            </a:br>
            <a:r>
              <a:rPr lang="en-US" b="0" i="1" dirty="0">
                <a:solidFill>
                  <a:schemeClr val="tx1"/>
                </a:solidFill>
              </a:rPr>
              <a:t>- Clinically justified </a:t>
            </a:r>
            <a:br>
              <a:rPr lang="en-US" b="0" i="1" dirty="0">
                <a:solidFill>
                  <a:schemeClr val="tx1"/>
                </a:solidFill>
              </a:rPr>
            </a:br>
            <a:r>
              <a:rPr lang="en-US" b="0" i="1" dirty="0">
                <a:solidFill>
                  <a:schemeClr val="tx1"/>
                </a:solidFill>
              </a:rPr>
              <a:t>- Cost-effective </a:t>
            </a:r>
            <a:br>
              <a:rPr lang="en-US" b="0" i="1" dirty="0">
                <a:solidFill>
                  <a:schemeClr val="tx1"/>
                </a:solidFill>
              </a:rPr>
            </a:br>
            <a:r>
              <a:rPr lang="en-US" b="0" i="1" dirty="0">
                <a:solidFill>
                  <a:schemeClr val="tx1"/>
                </a:solidFill>
              </a:rPr>
              <a:t>- Economically sustainable</a:t>
            </a:r>
            <a:br>
              <a:rPr lang="en-US" b="0" i="1" dirty="0">
                <a:solidFill>
                  <a:schemeClr val="tx1"/>
                </a:solidFill>
              </a:rPr>
            </a:br>
            <a:endParaRPr lang="en-US" b="0" i="1" dirty="0">
              <a:solidFill>
                <a:schemeClr val="tx1"/>
              </a:solidFill>
            </a:endParaRPr>
          </a:p>
        </p:txBody>
      </p:sp>
    </p:spTree>
    <p:extLst>
      <p:ext uri="{BB962C8B-B14F-4D97-AF65-F5344CB8AC3E}">
        <p14:creationId xmlns:p14="http://schemas.microsoft.com/office/powerpoint/2010/main" val="330313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chemeClr val="tx1">
                    <a:lumMod val="65000"/>
                  </a:schemeClr>
                </a:solidFill>
              </a:rPr>
              <a:t>-</a:t>
            </a:r>
            <a:r>
              <a:rPr lang="en-US" dirty="0">
                <a:solidFill>
                  <a:schemeClr val="tx1">
                    <a:lumMod val="65000"/>
                  </a:schemeClr>
                </a:solidFill>
              </a:rPr>
              <a:t> </a:t>
            </a:r>
            <a:r>
              <a:rPr lang="en-US" b="0" i="1" dirty="0">
                <a:solidFill>
                  <a:schemeClr val="tx1">
                    <a:lumMod val="65000"/>
                  </a:schemeClr>
                </a:solidFill>
              </a:rPr>
              <a:t>Patient-centered</a:t>
            </a:r>
            <a:br>
              <a:rPr lang="en-US" b="0" i="1" dirty="0">
                <a:solidFill>
                  <a:srgbClr val="000000"/>
                </a:solidFill>
              </a:rPr>
            </a:br>
            <a:r>
              <a:rPr lang="en-US" b="0" i="1" dirty="0">
                <a:solidFill>
                  <a:srgbClr val="000000"/>
                </a:solidFill>
              </a:rPr>
              <a:t>- Evidence-based</a:t>
            </a:r>
            <a:br>
              <a:rPr lang="en-US" b="0" i="1" dirty="0">
                <a:solidFill>
                  <a:srgbClr val="000000"/>
                </a:solidFill>
              </a:rPr>
            </a:br>
            <a:r>
              <a:rPr lang="en-US" b="0" i="1" dirty="0">
                <a:solidFill>
                  <a:schemeClr val="tx1"/>
                </a:solidFill>
              </a:rPr>
              <a:t>- Clinically justified </a:t>
            </a:r>
            <a:br>
              <a:rPr lang="en-US" b="0" i="1" dirty="0">
                <a:solidFill>
                  <a:schemeClr val="tx1"/>
                </a:solidFill>
              </a:rPr>
            </a:br>
            <a:r>
              <a:rPr lang="en-US" b="0" i="1" dirty="0">
                <a:solidFill>
                  <a:schemeClr val="tx1"/>
                </a:solidFill>
              </a:rPr>
              <a:t>- Cost-effective </a:t>
            </a:r>
            <a:br>
              <a:rPr lang="en-US" b="0" i="1" dirty="0">
                <a:solidFill>
                  <a:schemeClr val="tx1"/>
                </a:solidFill>
              </a:rPr>
            </a:br>
            <a:r>
              <a:rPr lang="en-US" b="0" i="1" dirty="0">
                <a:solidFill>
                  <a:schemeClr val="tx1"/>
                </a:solidFill>
              </a:rPr>
              <a:t>- Economically sustainable</a:t>
            </a:r>
            <a:br>
              <a:rPr lang="en-US" b="0" i="1" dirty="0">
                <a:solidFill>
                  <a:srgbClr val="000000"/>
                </a:solidFill>
              </a:rPr>
            </a:br>
            <a:endParaRPr lang="en-US" b="0" i="1" dirty="0">
              <a:solidFill>
                <a:srgbClr val="000000"/>
              </a:solidFill>
            </a:endParaRPr>
          </a:p>
        </p:txBody>
      </p:sp>
    </p:spTree>
    <p:extLst>
      <p:ext uri="{BB962C8B-B14F-4D97-AF65-F5344CB8AC3E}">
        <p14:creationId xmlns:p14="http://schemas.microsoft.com/office/powerpoint/2010/main" val="345907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chemeClr val="tx1">
                    <a:lumMod val="65000"/>
                  </a:schemeClr>
                </a:solidFill>
              </a:rPr>
              <a:t>-</a:t>
            </a:r>
            <a:r>
              <a:rPr lang="en-US" dirty="0">
                <a:solidFill>
                  <a:schemeClr val="tx1">
                    <a:lumMod val="65000"/>
                  </a:schemeClr>
                </a:solidFill>
              </a:rPr>
              <a:t> </a:t>
            </a:r>
            <a:r>
              <a:rPr lang="en-US" b="0" i="1" dirty="0">
                <a:solidFill>
                  <a:schemeClr val="tx1">
                    <a:lumMod val="65000"/>
                  </a:schemeClr>
                </a:solidFill>
              </a:rPr>
              <a:t>Patient-centered</a:t>
            </a:r>
            <a:br>
              <a:rPr lang="en-US" b="0" i="1" dirty="0">
                <a:solidFill>
                  <a:schemeClr val="tx1">
                    <a:lumMod val="65000"/>
                  </a:schemeClr>
                </a:solidFill>
              </a:rPr>
            </a:br>
            <a:r>
              <a:rPr lang="en-US" b="0" i="1" dirty="0">
                <a:solidFill>
                  <a:schemeClr val="tx1">
                    <a:lumMod val="65000"/>
                  </a:schemeClr>
                </a:solidFill>
              </a:rPr>
              <a:t>- Evidence-based</a:t>
            </a:r>
            <a:br>
              <a:rPr lang="en-US" b="0" i="1" dirty="0">
                <a:solidFill>
                  <a:srgbClr val="000000"/>
                </a:solidFill>
              </a:rPr>
            </a:br>
            <a:r>
              <a:rPr lang="en-US" b="0" i="1" dirty="0">
                <a:solidFill>
                  <a:srgbClr val="000000"/>
                </a:solidFill>
              </a:rPr>
              <a:t>- Clinically justified </a:t>
            </a:r>
            <a:br>
              <a:rPr lang="en-US" b="0" i="1" dirty="0">
                <a:solidFill>
                  <a:srgbClr val="000000"/>
                </a:solidFill>
              </a:rPr>
            </a:br>
            <a:r>
              <a:rPr lang="en-US" b="0" i="1" dirty="0">
                <a:solidFill>
                  <a:schemeClr val="tx1"/>
                </a:solidFill>
              </a:rPr>
              <a:t>- Cost-effective </a:t>
            </a:r>
            <a:br>
              <a:rPr lang="en-US" b="0" i="1" dirty="0">
                <a:solidFill>
                  <a:schemeClr val="tx1"/>
                </a:solidFill>
              </a:rPr>
            </a:br>
            <a:r>
              <a:rPr lang="en-US" b="0" i="1" dirty="0">
                <a:solidFill>
                  <a:schemeClr val="tx1"/>
                </a:solidFill>
              </a:rPr>
              <a:t>- Economically sustainable</a:t>
            </a:r>
            <a:br>
              <a:rPr lang="en-US" b="0" i="1" dirty="0">
                <a:solidFill>
                  <a:srgbClr val="000000"/>
                </a:solidFill>
              </a:rPr>
            </a:br>
            <a:endParaRPr lang="en-US" b="0" i="1" dirty="0">
              <a:solidFill>
                <a:srgbClr val="000000"/>
              </a:solidFill>
            </a:endParaRPr>
          </a:p>
        </p:txBody>
      </p:sp>
    </p:spTree>
    <p:extLst>
      <p:ext uri="{BB962C8B-B14F-4D97-AF65-F5344CB8AC3E}">
        <p14:creationId xmlns:p14="http://schemas.microsoft.com/office/powerpoint/2010/main" val="1049016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chemeClr val="tx1">
                    <a:lumMod val="65000"/>
                  </a:schemeClr>
                </a:solidFill>
              </a:rPr>
              <a:t>-</a:t>
            </a:r>
            <a:r>
              <a:rPr lang="en-US" dirty="0">
                <a:solidFill>
                  <a:schemeClr val="tx1">
                    <a:lumMod val="65000"/>
                  </a:schemeClr>
                </a:solidFill>
              </a:rPr>
              <a:t> </a:t>
            </a:r>
            <a:r>
              <a:rPr lang="en-US" b="0" i="1" dirty="0">
                <a:solidFill>
                  <a:schemeClr val="tx1">
                    <a:lumMod val="65000"/>
                  </a:schemeClr>
                </a:solidFill>
              </a:rPr>
              <a:t>Patient-centered</a:t>
            </a:r>
            <a:br>
              <a:rPr lang="en-US" b="0" i="1" dirty="0">
                <a:solidFill>
                  <a:schemeClr val="tx1">
                    <a:lumMod val="65000"/>
                  </a:schemeClr>
                </a:solidFill>
              </a:rPr>
            </a:br>
            <a:r>
              <a:rPr lang="en-US" b="0" i="1" dirty="0">
                <a:solidFill>
                  <a:schemeClr val="tx1">
                    <a:lumMod val="65000"/>
                  </a:schemeClr>
                </a:solidFill>
              </a:rPr>
              <a:t>- Evidence-based</a:t>
            </a:r>
            <a:br>
              <a:rPr lang="en-US" b="0" i="1" dirty="0">
                <a:solidFill>
                  <a:schemeClr val="tx1">
                    <a:lumMod val="65000"/>
                  </a:schemeClr>
                </a:solidFill>
              </a:rPr>
            </a:br>
            <a:r>
              <a:rPr lang="en-US" b="0" i="1" dirty="0">
                <a:solidFill>
                  <a:schemeClr val="tx1">
                    <a:lumMod val="65000"/>
                  </a:schemeClr>
                </a:solidFill>
              </a:rPr>
              <a:t>- Clinically justified </a:t>
            </a:r>
            <a:br>
              <a:rPr lang="en-US" b="0" i="1" dirty="0">
                <a:solidFill>
                  <a:srgbClr val="000000"/>
                </a:solidFill>
              </a:rPr>
            </a:br>
            <a:r>
              <a:rPr lang="en-US" b="0" i="1" dirty="0">
                <a:solidFill>
                  <a:srgbClr val="000000"/>
                </a:solidFill>
              </a:rPr>
              <a:t>- Cost-effective </a:t>
            </a:r>
            <a:br>
              <a:rPr lang="en-US" b="0" i="1" dirty="0">
                <a:solidFill>
                  <a:srgbClr val="000000"/>
                </a:solidFill>
              </a:rPr>
            </a:br>
            <a:r>
              <a:rPr lang="en-US" b="0" i="1" dirty="0">
                <a:solidFill>
                  <a:schemeClr val="tx1"/>
                </a:solidFill>
              </a:rPr>
              <a:t>- Economically sustainable</a:t>
            </a:r>
            <a:br>
              <a:rPr lang="en-US" b="0" i="1" dirty="0">
                <a:solidFill>
                  <a:schemeClr val="tx1"/>
                </a:solidFill>
              </a:rPr>
            </a:br>
            <a:endParaRPr lang="en-US" b="0" i="1" dirty="0">
              <a:solidFill>
                <a:schemeClr val="tx1"/>
              </a:solidFill>
            </a:endParaRPr>
          </a:p>
        </p:txBody>
      </p:sp>
    </p:spTree>
    <p:extLst>
      <p:ext uri="{BB962C8B-B14F-4D97-AF65-F5344CB8AC3E}">
        <p14:creationId xmlns:p14="http://schemas.microsoft.com/office/powerpoint/2010/main" val="420380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chemeClr val="tx1">
                    <a:lumMod val="65000"/>
                  </a:schemeClr>
                </a:solidFill>
              </a:rPr>
              <a:t>-</a:t>
            </a:r>
            <a:r>
              <a:rPr lang="en-US" dirty="0">
                <a:solidFill>
                  <a:schemeClr val="tx1">
                    <a:lumMod val="65000"/>
                  </a:schemeClr>
                </a:solidFill>
              </a:rPr>
              <a:t> </a:t>
            </a:r>
            <a:r>
              <a:rPr lang="en-US" b="0" i="1" dirty="0">
                <a:solidFill>
                  <a:schemeClr val="tx1">
                    <a:lumMod val="65000"/>
                  </a:schemeClr>
                </a:solidFill>
              </a:rPr>
              <a:t>Patient-centered</a:t>
            </a:r>
            <a:br>
              <a:rPr lang="en-US" b="0" i="1" dirty="0">
                <a:solidFill>
                  <a:schemeClr val="tx1">
                    <a:lumMod val="65000"/>
                  </a:schemeClr>
                </a:solidFill>
              </a:rPr>
            </a:br>
            <a:r>
              <a:rPr lang="en-US" b="0" i="1" dirty="0">
                <a:solidFill>
                  <a:schemeClr val="tx1">
                    <a:lumMod val="65000"/>
                  </a:schemeClr>
                </a:solidFill>
              </a:rPr>
              <a:t>- Evidence-based</a:t>
            </a:r>
            <a:br>
              <a:rPr lang="en-US" b="0" i="1" dirty="0">
                <a:solidFill>
                  <a:schemeClr val="tx1">
                    <a:lumMod val="65000"/>
                  </a:schemeClr>
                </a:solidFill>
              </a:rPr>
            </a:br>
            <a:r>
              <a:rPr lang="en-US" b="0" i="1" dirty="0">
                <a:solidFill>
                  <a:schemeClr val="tx1">
                    <a:lumMod val="65000"/>
                  </a:schemeClr>
                </a:solidFill>
              </a:rPr>
              <a:t>- Clinically justified </a:t>
            </a:r>
            <a:br>
              <a:rPr lang="en-US" b="0" i="1" dirty="0">
                <a:solidFill>
                  <a:schemeClr val="tx1">
                    <a:lumMod val="65000"/>
                  </a:schemeClr>
                </a:solidFill>
              </a:rPr>
            </a:br>
            <a:r>
              <a:rPr lang="en-US" b="0" i="1" dirty="0">
                <a:solidFill>
                  <a:schemeClr val="tx1">
                    <a:lumMod val="65000"/>
                  </a:schemeClr>
                </a:solidFill>
              </a:rPr>
              <a:t>- Cost-effective </a:t>
            </a:r>
            <a:br>
              <a:rPr lang="en-US" b="0" i="1" dirty="0">
                <a:solidFill>
                  <a:srgbClr val="000000"/>
                </a:solidFill>
              </a:rPr>
            </a:br>
            <a:r>
              <a:rPr lang="en-US" b="0" i="1" dirty="0">
                <a:solidFill>
                  <a:srgbClr val="000000"/>
                </a:solidFill>
              </a:rPr>
              <a:t>- Economically sustainable</a:t>
            </a:r>
            <a:br>
              <a:rPr lang="en-US" b="0" i="1" dirty="0">
                <a:solidFill>
                  <a:srgbClr val="000000"/>
                </a:solidFill>
              </a:rPr>
            </a:br>
            <a:endParaRPr lang="en-US" b="0" i="1" dirty="0">
              <a:solidFill>
                <a:srgbClr val="000000"/>
              </a:solidFill>
            </a:endParaRPr>
          </a:p>
        </p:txBody>
      </p:sp>
    </p:spTree>
    <p:extLst>
      <p:ext uri="{BB962C8B-B14F-4D97-AF65-F5344CB8AC3E}">
        <p14:creationId xmlns:p14="http://schemas.microsoft.com/office/powerpoint/2010/main" val="3304615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3602-A345-40C8-9957-DDC6577D0B8A}"/>
              </a:ext>
            </a:extLst>
          </p:cNvPr>
          <p:cNvSpPr>
            <a:spLocks noGrp="1"/>
          </p:cNvSpPr>
          <p:nvPr>
            <p:ph type="ctrTitle" sz="quarter"/>
          </p:nvPr>
        </p:nvSpPr>
        <p:spPr>
          <a:xfrm>
            <a:off x="914400" y="5334000"/>
            <a:ext cx="10363200" cy="1736725"/>
          </a:xfrm>
        </p:spPr>
        <p:txBody>
          <a:bodyPr/>
          <a:lstStyle/>
          <a:p>
            <a:pPr algn="l"/>
            <a:r>
              <a:rPr lang="en-US" dirty="0"/>
              <a:t>We have presented a proposed EMS system model that is:</a:t>
            </a:r>
            <a:br>
              <a:rPr lang="en-US" dirty="0"/>
            </a:br>
            <a:r>
              <a:rPr lang="en-US" b="0" dirty="0">
                <a:solidFill>
                  <a:srgbClr val="000000"/>
                </a:solidFill>
              </a:rPr>
              <a:t>-</a:t>
            </a:r>
            <a:r>
              <a:rPr lang="en-US" dirty="0"/>
              <a:t> </a:t>
            </a:r>
            <a:r>
              <a:rPr lang="en-US" b="0" i="1" dirty="0">
                <a:solidFill>
                  <a:srgbClr val="000000"/>
                </a:solidFill>
              </a:rPr>
              <a:t>Patient-centered</a:t>
            </a:r>
            <a:br>
              <a:rPr lang="en-US" b="0" i="1" dirty="0">
                <a:solidFill>
                  <a:srgbClr val="000000"/>
                </a:solidFill>
              </a:rPr>
            </a:br>
            <a:r>
              <a:rPr lang="en-US" b="0" i="1" dirty="0">
                <a:solidFill>
                  <a:srgbClr val="000000"/>
                </a:solidFill>
              </a:rPr>
              <a:t>- Evidence-based</a:t>
            </a:r>
            <a:br>
              <a:rPr lang="en-US" b="0" i="1" dirty="0">
                <a:solidFill>
                  <a:srgbClr val="000000"/>
                </a:solidFill>
              </a:rPr>
            </a:br>
            <a:r>
              <a:rPr lang="en-US" b="0" i="1" dirty="0">
                <a:solidFill>
                  <a:srgbClr val="000000"/>
                </a:solidFill>
              </a:rPr>
              <a:t>- Clinically justified </a:t>
            </a:r>
            <a:br>
              <a:rPr lang="en-US" b="0" i="1" dirty="0">
                <a:solidFill>
                  <a:srgbClr val="000000"/>
                </a:solidFill>
              </a:rPr>
            </a:br>
            <a:r>
              <a:rPr lang="en-US" b="0" i="1" dirty="0">
                <a:solidFill>
                  <a:srgbClr val="000000"/>
                </a:solidFill>
              </a:rPr>
              <a:t>- Cost-effective </a:t>
            </a:r>
            <a:br>
              <a:rPr lang="en-US" b="0" i="1" dirty="0">
                <a:solidFill>
                  <a:srgbClr val="000000"/>
                </a:solidFill>
              </a:rPr>
            </a:br>
            <a:r>
              <a:rPr lang="en-US" b="0" i="1" dirty="0">
                <a:solidFill>
                  <a:srgbClr val="000000"/>
                </a:solidFill>
              </a:rPr>
              <a:t>- Economically sustainable</a:t>
            </a:r>
            <a:br>
              <a:rPr lang="en-US" b="0" i="1" dirty="0">
                <a:solidFill>
                  <a:srgbClr val="000000"/>
                </a:solidFill>
              </a:rPr>
            </a:br>
            <a:endParaRPr lang="en-US" b="0" i="1" dirty="0">
              <a:solidFill>
                <a:srgbClr val="000000"/>
              </a:solidFill>
            </a:endParaRPr>
          </a:p>
        </p:txBody>
      </p:sp>
    </p:spTree>
    <p:extLst>
      <p:ext uri="{BB962C8B-B14F-4D97-AF65-F5344CB8AC3E}">
        <p14:creationId xmlns:p14="http://schemas.microsoft.com/office/powerpoint/2010/main" val="217084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1A6A1B-3D4A-4AB8-B075-C24E75F623B2}"/>
              </a:ext>
            </a:extLst>
          </p:cNvPr>
          <p:cNvSpPr>
            <a:spLocks noGrp="1"/>
          </p:cNvSpPr>
          <p:nvPr>
            <p:ph type="title"/>
          </p:nvPr>
        </p:nvSpPr>
        <p:spPr/>
        <p:txBody>
          <a:bodyPr/>
          <a:lstStyle/>
          <a:p>
            <a:r>
              <a:rPr lang="en-US" dirty="0"/>
              <a:t>RFP Overview</a:t>
            </a:r>
          </a:p>
        </p:txBody>
      </p:sp>
      <p:sp>
        <p:nvSpPr>
          <p:cNvPr id="7" name="Content Placeholder 6">
            <a:extLst>
              <a:ext uri="{FF2B5EF4-FFF2-40B4-BE49-F238E27FC236}">
                <a16:creationId xmlns:a16="http://schemas.microsoft.com/office/drawing/2014/main" id="{B1949F68-D883-4110-9C10-6D07BF6BC191}"/>
              </a:ext>
            </a:extLst>
          </p:cNvPr>
          <p:cNvSpPr>
            <a:spLocks noGrp="1"/>
          </p:cNvSpPr>
          <p:nvPr>
            <p:ph sz="half" idx="1"/>
          </p:nvPr>
        </p:nvSpPr>
        <p:spPr/>
        <p:txBody>
          <a:bodyPr/>
          <a:lstStyle/>
          <a:p>
            <a:pPr marL="857250" indent="-857250">
              <a:buFont typeface="+mj-lt"/>
              <a:buAutoNum type="romanUcPeriod"/>
            </a:pPr>
            <a:r>
              <a:rPr lang="en-US" dirty="0"/>
              <a:t>Introduction</a:t>
            </a:r>
          </a:p>
          <a:p>
            <a:pPr marL="857250" indent="-857250">
              <a:buFont typeface="+mj-lt"/>
              <a:buAutoNum type="romanUcPeriod"/>
            </a:pPr>
            <a:r>
              <a:rPr lang="en-US" dirty="0"/>
              <a:t>Procurement Info</a:t>
            </a:r>
          </a:p>
          <a:p>
            <a:pPr marL="857250" indent="-857250">
              <a:buFont typeface="+mj-lt"/>
              <a:buAutoNum type="romanUcPeriod"/>
            </a:pPr>
            <a:r>
              <a:rPr lang="en-US" dirty="0"/>
              <a:t>The Solano County EMS System </a:t>
            </a:r>
          </a:p>
        </p:txBody>
      </p:sp>
      <p:sp>
        <p:nvSpPr>
          <p:cNvPr id="8" name="Content Placeholder 7">
            <a:extLst>
              <a:ext uri="{FF2B5EF4-FFF2-40B4-BE49-F238E27FC236}">
                <a16:creationId xmlns:a16="http://schemas.microsoft.com/office/drawing/2014/main" id="{A25FD7C9-407A-47E0-A13C-F7D4CD835D25}"/>
              </a:ext>
            </a:extLst>
          </p:cNvPr>
          <p:cNvSpPr>
            <a:spLocks noGrp="1"/>
          </p:cNvSpPr>
          <p:nvPr>
            <p:ph sz="half" idx="2"/>
          </p:nvPr>
        </p:nvSpPr>
        <p:spPr/>
        <p:txBody>
          <a:bodyPr/>
          <a:lstStyle/>
          <a:p>
            <a:pPr marL="857250" indent="-857250">
              <a:buFont typeface="+mj-lt"/>
              <a:buAutoNum type="romanUcPeriod" startAt="4"/>
            </a:pPr>
            <a:r>
              <a:rPr lang="en-US" dirty="0"/>
              <a:t>Minimum Proposer Requirements </a:t>
            </a:r>
          </a:p>
          <a:p>
            <a:pPr marL="857250" indent="-857250">
              <a:buFont typeface="+mj-lt"/>
              <a:buAutoNum type="romanUcPeriod" startAt="4"/>
            </a:pPr>
            <a:r>
              <a:rPr lang="en-US" dirty="0"/>
              <a:t>Competitive Proposal Criteria</a:t>
            </a:r>
          </a:p>
          <a:p>
            <a:pPr marL="857250" indent="-857250">
              <a:buFont typeface="+mj-lt"/>
              <a:buAutoNum type="romanUcPeriod" startAt="4"/>
            </a:pPr>
            <a:r>
              <a:rPr lang="en-US" dirty="0"/>
              <a:t>Contractual Provisions</a:t>
            </a:r>
          </a:p>
        </p:txBody>
      </p:sp>
    </p:spTree>
    <p:extLst>
      <p:ext uri="{BB962C8B-B14F-4D97-AF65-F5344CB8AC3E}">
        <p14:creationId xmlns:p14="http://schemas.microsoft.com/office/powerpoint/2010/main" val="4145186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A3D9-14B3-4E1B-8FDB-70569D7B2D22}"/>
              </a:ext>
            </a:extLst>
          </p:cNvPr>
          <p:cNvSpPr>
            <a:spLocks noGrp="1"/>
          </p:cNvSpPr>
          <p:nvPr>
            <p:ph type="title"/>
          </p:nvPr>
        </p:nvSpPr>
        <p:spPr/>
        <p:txBody>
          <a:bodyPr/>
          <a:lstStyle/>
          <a:p>
            <a:r>
              <a:rPr lang="en-US" dirty="0"/>
              <a:t>I. Introduction</a:t>
            </a:r>
          </a:p>
        </p:txBody>
      </p:sp>
      <p:sp>
        <p:nvSpPr>
          <p:cNvPr id="6" name="Content Placeholder 5">
            <a:extLst>
              <a:ext uri="{FF2B5EF4-FFF2-40B4-BE49-F238E27FC236}">
                <a16:creationId xmlns:a16="http://schemas.microsoft.com/office/drawing/2014/main" id="{D654C971-EC52-4333-AD9F-1431F7DF00E7}"/>
              </a:ext>
            </a:extLst>
          </p:cNvPr>
          <p:cNvSpPr>
            <a:spLocks noGrp="1"/>
          </p:cNvSpPr>
          <p:nvPr>
            <p:ph idx="1"/>
          </p:nvPr>
        </p:nvSpPr>
        <p:spPr/>
        <p:txBody>
          <a:bodyPr/>
          <a:lstStyle/>
          <a:p>
            <a:pPr marL="742950" indent="-742950">
              <a:buAutoNum type="alphaUcPeriod"/>
            </a:pPr>
            <a:r>
              <a:rPr lang="en-US" dirty="0"/>
              <a:t>RFP Overview</a:t>
            </a:r>
          </a:p>
          <a:p>
            <a:pPr marL="742950" indent="-742950">
              <a:buAutoNum type="alphaUcPeriod"/>
            </a:pPr>
            <a:r>
              <a:rPr lang="en-US" dirty="0"/>
              <a:t>Scope of Services</a:t>
            </a:r>
          </a:p>
          <a:p>
            <a:pPr marL="1143000" lvl="1" indent="-742950">
              <a:buFont typeface="+mj-lt"/>
              <a:buAutoNum type="arabicPeriod"/>
            </a:pPr>
            <a:r>
              <a:rPr lang="en-US" dirty="0"/>
              <a:t>Emergency Ambulance Services</a:t>
            </a:r>
          </a:p>
          <a:p>
            <a:pPr marL="1143000" lvl="1" indent="-742950">
              <a:buFont typeface="+mj-lt"/>
              <a:buAutoNum type="arabicPeriod"/>
            </a:pPr>
            <a:r>
              <a:rPr lang="en-US" dirty="0"/>
              <a:t>ALS Interfacility Ambulance Services</a:t>
            </a:r>
          </a:p>
          <a:p>
            <a:pPr marL="1143000" lvl="1" indent="-742950">
              <a:buFont typeface="+mj-lt"/>
              <a:buAutoNum type="arabicPeriod"/>
            </a:pPr>
            <a:r>
              <a:rPr lang="en-US" dirty="0"/>
              <a:t>CCT Services</a:t>
            </a:r>
          </a:p>
          <a:p>
            <a:pPr marL="0" indent="0">
              <a:buNone/>
            </a:pPr>
            <a:endParaRPr lang="en-US" dirty="0"/>
          </a:p>
        </p:txBody>
      </p:sp>
    </p:spTree>
    <p:extLst>
      <p:ext uri="{BB962C8B-B14F-4D97-AF65-F5344CB8AC3E}">
        <p14:creationId xmlns:p14="http://schemas.microsoft.com/office/powerpoint/2010/main" val="287117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A3D9-14B3-4E1B-8FDB-70569D7B2D22}"/>
              </a:ext>
            </a:extLst>
          </p:cNvPr>
          <p:cNvSpPr>
            <a:spLocks noGrp="1"/>
          </p:cNvSpPr>
          <p:nvPr>
            <p:ph type="title"/>
          </p:nvPr>
        </p:nvSpPr>
        <p:spPr>
          <a:xfrm>
            <a:off x="609600" y="84040"/>
            <a:ext cx="10972800" cy="1139825"/>
          </a:xfrm>
        </p:spPr>
        <p:txBody>
          <a:bodyPr/>
          <a:lstStyle/>
          <a:p>
            <a:r>
              <a:rPr lang="en-US" dirty="0"/>
              <a:t>I. Introduction</a:t>
            </a:r>
          </a:p>
        </p:txBody>
      </p:sp>
      <p:sp>
        <p:nvSpPr>
          <p:cNvPr id="6" name="Content Placeholder 5">
            <a:extLst>
              <a:ext uri="{FF2B5EF4-FFF2-40B4-BE49-F238E27FC236}">
                <a16:creationId xmlns:a16="http://schemas.microsoft.com/office/drawing/2014/main" id="{D654C971-EC52-4333-AD9F-1431F7DF00E7}"/>
              </a:ext>
            </a:extLst>
          </p:cNvPr>
          <p:cNvSpPr>
            <a:spLocks noGrp="1"/>
          </p:cNvSpPr>
          <p:nvPr>
            <p:ph idx="1"/>
          </p:nvPr>
        </p:nvSpPr>
        <p:spPr>
          <a:xfrm>
            <a:off x="609600" y="1219200"/>
            <a:ext cx="10972800" cy="4530725"/>
          </a:xfrm>
        </p:spPr>
        <p:txBody>
          <a:bodyPr/>
          <a:lstStyle/>
          <a:p>
            <a:pPr marL="742950" indent="-742950">
              <a:buFont typeface="+mj-lt"/>
              <a:buAutoNum type="alphaUcPeriod" startAt="3"/>
            </a:pPr>
            <a:r>
              <a:rPr lang="en-US" dirty="0"/>
              <a:t>Geographic Scope of EOA</a:t>
            </a:r>
          </a:p>
          <a:p>
            <a:pPr marL="1143000" lvl="1" indent="-742950">
              <a:buFont typeface="+mj-lt"/>
              <a:buAutoNum type="arabicPeriod"/>
            </a:pPr>
            <a:r>
              <a:rPr lang="en-US" dirty="0"/>
              <a:t>All of Solano County </a:t>
            </a:r>
            <a:r>
              <a:rPr lang="en-US" b="1" i="1" dirty="0"/>
              <a:t>except</a:t>
            </a:r>
          </a:p>
          <a:p>
            <a:pPr marL="1543050" lvl="2" indent="-742950">
              <a:buFont typeface="+mj-lt"/>
              <a:buAutoNum type="alphaLcPeriod"/>
            </a:pPr>
            <a:r>
              <a:rPr lang="en-US" dirty="0"/>
              <a:t>City of Vacaville</a:t>
            </a:r>
          </a:p>
          <a:p>
            <a:pPr marL="1543050" lvl="2" indent="-742950">
              <a:buFont typeface="+mj-lt"/>
              <a:buAutoNum type="alphaLcPeriod"/>
            </a:pPr>
            <a:r>
              <a:rPr lang="en-US" dirty="0"/>
              <a:t>The area described in the Solano EMS Plan as “Zone C” </a:t>
            </a:r>
          </a:p>
          <a:p>
            <a:pPr marL="1257300" lvl="3" indent="0">
              <a:buNone/>
            </a:pPr>
            <a:r>
              <a:rPr lang="en-US" b="1" i="1" dirty="0">
                <a:solidFill>
                  <a:srgbClr val="0000FF"/>
                </a:solidFill>
              </a:rPr>
              <a:t>    - Note: this is a proposed change from the EMS Blueprint</a:t>
            </a:r>
            <a:br>
              <a:rPr lang="en-US" b="1" i="1" dirty="0">
                <a:solidFill>
                  <a:srgbClr val="0000FF"/>
                </a:solidFill>
              </a:rPr>
            </a:br>
            <a:r>
              <a:rPr lang="en-US" b="1" i="1" dirty="0">
                <a:solidFill>
                  <a:srgbClr val="0000FF"/>
                </a:solidFill>
              </a:rPr>
              <a:t>	Report, which recommended including “Zone C” in the EOA</a:t>
            </a:r>
          </a:p>
          <a:p>
            <a:pPr marL="1257300" lvl="3" indent="0">
              <a:buNone/>
            </a:pPr>
            <a:r>
              <a:rPr lang="en-US" b="1" i="1" dirty="0">
                <a:solidFill>
                  <a:srgbClr val="0000FF"/>
                </a:solidFill>
              </a:rPr>
              <a:t>    - But, note that “201 rights” under California law do </a:t>
            </a:r>
            <a:r>
              <a:rPr lang="en-US" b="1" i="1" u="sng" dirty="0">
                <a:solidFill>
                  <a:srgbClr val="0000FF"/>
                </a:solidFill>
              </a:rPr>
              <a:t>not</a:t>
            </a:r>
            <a:r>
              <a:rPr lang="en-US" b="1" i="1" dirty="0">
                <a:solidFill>
                  <a:srgbClr val="0000FF"/>
                </a:solidFill>
              </a:rPr>
              <a:t> include  	areas outside the geographic boundaries of a city</a:t>
            </a:r>
          </a:p>
          <a:p>
            <a:pPr marL="1257300" lvl="3" indent="0">
              <a:buNone/>
            </a:pPr>
            <a:r>
              <a:rPr lang="en-US" b="1" i="1" dirty="0">
                <a:solidFill>
                  <a:srgbClr val="0000FF"/>
                </a:solidFill>
              </a:rPr>
              <a:t>    - Vacaville Fire’s exclusivity in “Zone C” arises under Section 	224 of the EMS Act, </a:t>
            </a:r>
            <a:r>
              <a:rPr lang="en-US" b="1" i="1" u="sng" dirty="0">
                <a:solidFill>
                  <a:srgbClr val="0000FF"/>
                </a:solidFill>
              </a:rPr>
              <a:t>not</a:t>
            </a:r>
            <a:r>
              <a:rPr lang="en-US" b="1" i="1" dirty="0">
                <a:solidFill>
                  <a:srgbClr val="0000FF"/>
                </a:solidFill>
              </a:rPr>
              <a:t> under Section 201</a:t>
            </a:r>
          </a:p>
          <a:p>
            <a:pPr marL="1257300" lvl="3" indent="0">
              <a:buNone/>
            </a:pPr>
            <a:r>
              <a:rPr lang="en-US" b="1" i="1" dirty="0">
                <a:solidFill>
                  <a:srgbClr val="0000FF"/>
                </a:solidFill>
              </a:rPr>
              <a:t>    - The Zone C boundaries are undergoing further review</a:t>
            </a:r>
          </a:p>
          <a:p>
            <a:pPr marL="1543050" lvl="2" indent="-742950">
              <a:buFont typeface="+mj-lt"/>
              <a:buAutoNum type="alphaLcPeriod"/>
            </a:pPr>
            <a:r>
              <a:rPr lang="en-US" dirty="0"/>
              <a:t>Travis AFB</a:t>
            </a:r>
          </a:p>
          <a:p>
            <a:pPr marL="0" indent="0">
              <a:buNone/>
            </a:pPr>
            <a:endParaRPr lang="en-US" dirty="0"/>
          </a:p>
        </p:txBody>
      </p:sp>
    </p:spTree>
    <p:extLst>
      <p:ext uri="{BB962C8B-B14F-4D97-AF65-F5344CB8AC3E}">
        <p14:creationId xmlns:p14="http://schemas.microsoft.com/office/powerpoint/2010/main" val="59957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A3D9-14B3-4E1B-8FDB-70569D7B2D22}"/>
              </a:ext>
            </a:extLst>
          </p:cNvPr>
          <p:cNvSpPr>
            <a:spLocks noGrp="1"/>
          </p:cNvSpPr>
          <p:nvPr>
            <p:ph type="title"/>
          </p:nvPr>
        </p:nvSpPr>
        <p:spPr/>
        <p:txBody>
          <a:bodyPr/>
          <a:lstStyle/>
          <a:p>
            <a:r>
              <a:rPr lang="en-US" dirty="0"/>
              <a:t>I. Introduction</a:t>
            </a:r>
          </a:p>
        </p:txBody>
      </p:sp>
      <p:sp>
        <p:nvSpPr>
          <p:cNvPr id="6" name="Content Placeholder 5">
            <a:extLst>
              <a:ext uri="{FF2B5EF4-FFF2-40B4-BE49-F238E27FC236}">
                <a16:creationId xmlns:a16="http://schemas.microsoft.com/office/drawing/2014/main" id="{D654C971-EC52-4333-AD9F-1431F7DF00E7}"/>
              </a:ext>
            </a:extLst>
          </p:cNvPr>
          <p:cNvSpPr>
            <a:spLocks noGrp="1"/>
          </p:cNvSpPr>
          <p:nvPr>
            <p:ph idx="1"/>
          </p:nvPr>
        </p:nvSpPr>
        <p:spPr/>
        <p:txBody>
          <a:bodyPr/>
          <a:lstStyle/>
          <a:p>
            <a:pPr marL="742950" indent="-742950">
              <a:buFont typeface="+mj-lt"/>
              <a:buAutoNum type="alphaUcPeriod" startAt="3"/>
            </a:pPr>
            <a:r>
              <a:rPr lang="en-US" dirty="0"/>
              <a:t>Geographic Scope of EOA </a:t>
            </a:r>
            <a:r>
              <a:rPr lang="en-US" i="1" dirty="0"/>
              <a:t>(continued)</a:t>
            </a:r>
            <a:endParaRPr lang="en-US" dirty="0"/>
          </a:p>
          <a:p>
            <a:pPr marL="1143000" lvl="1" indent="-742950">
              <a:buFont typeface="+mj-lt"/>
              <a:buAutoNum type="arabicPeriod" startAt="2"/>
            </a:pPr>
            <a:r>
              <a:rPr lang="en-US" dirty="0"/>
              <a:t>EOA also includes portions of Sacramento County (River and Delta FPD areas and City of Isleton) as is currently the case </a:t>
            </a:r>
          </a:p>
          <a:p>
            <a:pPr marL="0" indent="0">
              <a:buNone/>
            </a:pPr>
            <a:endParaRPr lang="en-US" dirty="0"/>
          </a:p>
        </p:txBody>
      </p:sp>
    </p:spTree>
    <p:extLst>
      <p:ext uri="{BB962C8B-B14F-4D97-AF65-F5344CB8AC3E}">
        <p14:creationId xmlns:p14="http://schemas.microsoft.com/office/powerpoint/2010/main" val="402285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6E657-AA6D-41FE-8CFD-2C2AEBEA9812}"/>
              </a:ext>
            </a:extLst>
          </p:cNvPr>
          <p:cNvPicPr>
            <a:picLocks noChangeAspect="1"/>
          </p:cNvPicPr>
          <p:nvPr/>
        </p:nvPicPr>
        <p:blipFill>
          <a:blip r:embed="rId2"/>
          <a:stretch>
            <a:fillRect/>
          </a:stretch>
        </p:blipFill>
        <p:spPr>
          <a:xfrm>
            <a:off x="485775" y="781050"/>
            <a:ext cx="11220450" cy="5295900"/>
          </a:xfrm>
          <a:prstGeom prst="rect">
            <a:avLst/>
          </a:prstGeom>
        </p:spPr>
      </p:pic>
    </p:spTree>
    <p:extLst>
      <p:ext uri="{BB962C8B-B14F-4D97-AF65-F5344CB8AC3E}">
        <p14:creationId xmlns:p14="http://schemas.microsoft.com/office/powerpoint/2010/main" val="1182859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A3D9-14B3-4E1B-8FDB-70569D7B2D22}"/>
              </a:ext>
            </a:extLst>
          </p:cNvPr>
          <p:cNvSpPr>
            <a:spLocks noGrp="1"/>
          </p:cNvSpPr>
          <p:nvPr>
            <p:ph type="title"/>
          </p:nvPr>
        </p:nvSpPr>
        <p:spPr/>
        <p:txBody>
          <a:bodyPr/>
          <a:lstStyle/>
          <a:p>
            <a:r>
              <a:rPr lang="en-US" dirty="0"/>
              <a:t>I. Introduction</a:t>
            </a:r>
          </a:p>
        </p:txBody>
      </p:sp>
      <p:sp>
        <p:nvSpPr>
          <p:cNvPr id="6" name="Content Placeholder 5">
            <a:extLst>
              <a:ext uri="{FF2B5EF4-FFF2-40B4-BE49-F238E27FC236}">
                <a16:creationId xmlns:a16="http://schemas.microsoft.com/office/drawing/2014/main" id="{D654C971-EC52-4333-AD9F-1431F7DF00E7}"/>
              </a:ext>
            </a:extLst>
          </p:cNvPr>
          <p:cNvSpPr>
            <a:spLocks noGrp="1"/>
          </p:cNvSpPr>
          <p:nvPr>
            <p:ph idx="1"/>
          </p:nvPr>
        </p:nvSpPr>
        <p:spPr/>
        <p:txBody>
          <a:bodyPr/>
          <a:lstStyle/>
          <a:p>
            <a:pPr marL="742950" indent="-742950">
              <a:buFont typeface="+mj-lt"/>
              <a:buAutoNum type="alphaUcPeriod" startAt="4"/>
            </a:pPr>
            <a:r>
              <a:rPr lang="en-US" dirty="0"/>
              <a:t>Agreement Term – 5 years + one renewal period of up to 5 additional years </a:t>
            </a:r>
          </a:p>
          <a:p>
            <a:pPr marL="742950" indent="-742950">
              <a:buFont typeface="+mj-lt"/>
              <a:buAutoNum type="alphaUcPeriod" startAt="4"/>
            </a:pPr>
            <a:r>
              <a:rPr lang="en-US" dirty="0"/>
              <a:t>Policy Goals </a:t>
            </a:r>
          </a:p>
          <a:p>
            <a:pPr marL="742950" indent="-742950">
              <a:buFont typeface="+mj-lt"/>
              <a:buAutoNum type="alphaUcPeriod" startAt="4"/>
            </a:pPr>
            <a:r>
              <a:rPr lang="en-US" dirty="0"/>
              <a:t>Fees</a:t>
            </a:r>
          </a:p>
          <a:p>
            <a:pPr marL="1143000" lvl="1" indent="-742950">
              <a:buFont typeface="+mj-lt"/>
              <a:buAutoNum type="arabicPeriod"/>
            </a:pPr>
            <a:r>
              <a:rPr lang="en-US" dirty="0"/>
              <a:t>Contract Award Fee:	$100,000</a:t>
            </a:r>
          </a:p>
          <a:p>
            <a:pPr marL="1143000" lvl="1" indent="-742950">
              <a:buFont typeface="+mj-lt"/>
              <a:buAutoNum type="arabicPeriod"/>
            </a:pPr>
            <a:r>
              <a:rPr lang="en-US" dirty="0"/>
              <a:t>Annual Franchise Fee:	$600,000</a:t>
            </a:r>
          </a:p>
          <a:p>
            <a:pPr marL="742950" indent="-742950">
              <a:buFont typeface="+mj-lt"/>
              <a:buAutoNum type="alphaUcPeriod" startAt="4"/>
            </a:pPr>
            <a:r>
              <a:rPr lang="en-US" dirty="0"/>
              <a:t>Disclaimer and Release</a:t>
            </a:r>
          </a:p>
          <a:p>
            <a:pPr marL="0" indent="0">
              <a:buNone/>
            </a:pPr>
            <a:endParaRPr lang="en-US" dirty="0"/>
          </a:p>
        </p:txBody>
      </p:sp>
    </p:spTree>
    <p:extLst>
      <p:ext uri="{BB962C8B-B14F-4D97-AF65-F5344CB8AC3E}">
        <p14:creationId xmlns:p14="http://schemas.microsoft.com/office/powerpoint/2010/main" val="1180746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79E4-A94E-4AFD-BB5E-B9212AEF4516}"/>
              </a:ext>
            </a:extLst>
          </p:cNvPr>
          <p:cNvSpPr>
            <a:spLocks noGrp="1"/>
          </p:cNvSpPr>
          <p:nvPr>
            <p:ph type="title"/>
          </p:nvPr>
        </p:nvSpPr>
        <p:spPr/>
        <p:txBody>
          <a:bodyPr/>
          <a:lstStyle/>
          <a:p>
            <a:r>
              <a:rPr lang="en-US" dirty="0"/>
              <a:t>II. Procurement Information</a:t>
            </a:r>
          </a:p>
        </p:txBody>
      </p:sp>
      <p:sp>
        <p:nvSpPr>
          <p:cNvPr id="3" name="Content Placeholder 2">
            <a:extLst>
              <a:ext uri="{FF2B5EF4-FFF2-40B4-BE49-F238E27FC236}">
                <a16:creationId xmlns:a16="http://schemas.microsoft.com/office/drawing/2014/main" id="{5DF8A786-2881-442B-B3DA-FA589638901A}"/>
              </a:ext>
            </a:extLst>
          </p:cNvPr>
          <p:cNvSpPr>
            <a:spLocks noGrp="1"/>
          </p:cNvSpPr>
          <p:nvPr>
            <p:ph idx="1"/>
          </p:nvPr>
        </p:nvSpPr>
        <p:spPr/>
        <p:txBody>
          <a:bodyPr/>
          <a:lstStyle/>
          <a:p>
            <a:pPr marL="742950" indent="-742950">
              <a:buFont typeface="+mj-lt"/>
              <a:buAutoNum type="alphaUcPeriod"/>
            </a:pPr>
            <a:r>
              <a:rPr lang="en-US" dirty="0"/>
              <a:t>Performance-Based Contract</a:t>
            </a:r>
          </a:p>
          <a:p>
            <a:pPr marL="742950" indent="-742950">
              <a:buFont typeface="+mj-lt"/>
              <a:buAutoNum type="alphaUcPeriod"/>
            </a:pPr>
            <a:r>
              <a:rPr lang="en-US" dirty="0"/>
              <a:t>Notice to Proposers – SEMSC reserves right to cancel the RFP, etc.</a:t>
            </a:r>
          </a:p>
          <a:p>
            <a:pPr marL="742950" indent="-742950">
              <a:buFont typeface="+mj-lt"/>
              <a:buAutoNum type="alphaUcPeriod"/>
            </a:pPr>
            <a:r>
              <a:rPr lang="en-US" dirty="0"/>
              <a:t>Non-Collusion (exception for </a:t>
            </a:r>
            <a:r>
              <a:rPr lang="en-US" i="1" dirty="0"/>
              <a:t>bona fide </a:t>
            </a:r>
            <a:r>
              <a:rPr lang="en-US" dirty="0"/>
              <a:t>joint ventures)</a:t>
            </a:r>
          </a:p>
        </p:txBody>
      </p:sp>
    </p:spTree>
    <p:extLst>
      <p:ext uri="{BB962C8B-B14F-4D97-AF65-F5344CB8AC3E}">
        <p14:creationId xmlns:p14="http://schemas.microsoft.com/office/powerpoint/2010/main" val="3233662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B73B-8EA5-4587-91CC-83668E680D28}"/>
              </a:ext>
            </a:extLst>
          </p:cNvPr>
          <p:cNvSpPr>
            <a:spLocks noGrp="1"/>
          </p:cNvSpPr>
          <p:nvPr>
            <p:ph type="title"/>
          </p:nvPr>
        </p:nvSpPr>
        <p:spPr/>
        <p:txBody>
          <a:bodyPr/>
          <a:lstStyle/>
          <a:p>
            <a:r>
              <a:rPr lang="en-US" dirty="0"/>
              <a:t>II. Procurement Information</a:t>
            </a:r>
          </a:p>
        </p:txBody>
      </p:sp>
      <p:sp>
        <p:nvSpPr>
          <p:cNvPr id="3" name="Content Placeholder 2">
            <a:extLst>
              <a:ext uri="{FF2B5EF4-FFF2-40B4-BE49-F238E27FC236}">
                <a16:creationId xmlns:a16="http://schemas.microsoft.com/office/drawing/2014/main" id="{813FA1B1-EAD9-4EC4-8B89-630DB9594CFB}"/>
              </a:ext>
            </a:extLst>
          </p:cNvPr>
          <p:cNvSpPr>
            <a:spLocks noGrp="1"/>
          </p:cNvSpPr>
          <p:nvPr>
            <p:ph idx="1"/>
          </p:nvPr>
        </p:nvSpPr>
        <p:spPr/>
        <p:txBody>
          <a:bodyPr/>
          <a:lstStyle/>
          <a:p>
            <a:pPr marL="742950" indent="-742950">
              <a:buFont typeface="+mj-lt"/>
              <a:buAutoNum type="alphaUcPeriod" startAt="4"/>
            </a:pPr>
            <a:r>
              <a:rPr lang="en-US" dirty="0"/>
              <a:t>Procurement Time Line – dates TBD based on SEMSC and EMSA approval</a:t>
            </a:r>
          </a:p>
          <a:p>
            <a:pPr marL="742950" indent="-742950">
              <a:buFont typeface="+mj-lt"/>
              <a:buAutoNum type="alphaUcPeriod" startAt="4"/>
            </a:pPr>
            <a:r>
              <a:rPr lang="en-US" dirty="0"/>
              <a:t>Procurement Process </a:t>
            </a:r>
          </a:p>
          <a:p>
            <a:pPr marL="1143000" lvl="1" indent="-742950">
              <a:buFont typeface="+mj-lt"/>
              <a:buAutoNum type="arabicPeriod"/>
            </a:pPr>
            <a:r>
              <a:rPr lang="en-US" dirty="0"/>
              <a:t>Mandatory pre-bid conference</a:t>
            </a:r>
          </a:p>
          <a:p>
            <a:pPr marL="1143000" lvl="1" indent="-742950">
              <a:buFont typeface="+mj-lt"/>
              <a:buAutoNum type="arabicPeriod"/>
            </a:pPr>
            <a:r>
              <a:rPr lang="en-US" dirty="0"/>
              <a:t>Electronic submission of proposals via Public Purchase</a:t>
            </a:r>
          </a:p>
          <a:p>
            <a:pPr marL="1143000" lvl="1" indent="-742950">
              <a:buFont typeface="+mj-lt"/>
              <a:buAutoNum type="arabicPeriod"/>
            </a:pPr>
            <a:endParaRPr lang="en-US" dirty="0"/>
          </a:p>
        </p:txBody>
      </p:sp>
    </p:spTree>
    <p:extLst>
      <p:ext uri="{BB962C8B-B14F-4D97-AF65-F5344CB8AC3E}">
        <p14:creationId xmlns:p14="http://schemas.microsoft.com/office/powerpoint/2010/main" val="3970589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B73B-8EA5-4587-91CC-83668E680D28}"/>
              </a:ext>
            </a:extLst>
          </p:cNvPr>
          <p:cNvSpPr>
            <a:spLocks noGrp="1"/>
          </p:cNvSpPr>
          <p:nvPr>
            <p:ph type="title"/>
          </p:nvPr>
        </p:nvSpPr>
        <p:spPr/>
        <p:txBody>
          <a:bodyPr/>
          <a:lstStyle/>
          <a:p>
            <a:r>
              <a:rPr lang="en-US" dirty="0"/>
              <a:t>II. Procurement Information</a:t>
            </a:r>
          </a:p>
        </p:txBody>
      </p:sp>
      <p:sp>
        <p:nvSpPr>
          <p:cNvPr id="3" name="Content Placeholder 2">
            <a:extLst>
              <a:ext uri="{FF2B5EF4-FFF2-40B4-BE49-F238E27FC236}">
                <a16:creationId xmlns:a16="http://schemas.microsoft.com/office/drawing/2014/main" id="{813FA1B1-EAD9-4EC4-8B89-630DB9594CFB}"/>
              </a:ext>
            </a:extLst>
          </p:cNvPr>
          <p:cNvSpPr>
            <a:spLocks noGrp="1"/>
          </p:cNvSpPr>
          <p:nvPr>
            <p:ph idx="1"/>
          </p:nvPr>
        </p:nvSpPr>
        <p:spPr/>
        <p:txBody>
          <a:bodyPr/>
          <a:lstStyle/>
          <a:p>
            <a:pPr marL="742950" indent="-742950">
              <a:buFont typeface="+mj-lt"/>
              <a:buAutoNum type="alphaUcPeriod" startAt="5"/>
            </a:pPr>
            <a:r>
              <a:rPr lang="en-US" dirty="0"/>
              <a:t>Procurement Process </a:t>
            </a:r>
            <a:r>
              <a:rPr lang="en-US" i="1" dirty="0"/>
              <a:t>(continued)</a:t>
            </a:r>
            <a:endParaRPr lang="en-US" dirty="0"/>
          </a:p>
          <a:p>
            <a:pPr marL="1143000" lvl="1" indent="-742950"/>
            <a:r>
              <a:rPr lang="en-US" dirty="0"/>
              <a:t>Independent Review Panel</a:t>
            </a:r>
          </a:p>
          <a:p>
            <a:pPr marL="1543050" lvl="2" indent="-742950"/>
            <a:r>
              <a:rPr lang="en-US" dirty="0"/>
              <a:t>7 disinterested individuals from inside or outside of Solano County</a:t>
            </a:r>
          </a:p>
          <a:p>
            <a:pPr marL="1543050" lvl="2" indent="-742950"/>
            <a:r>
              <a:rPr lang="en-US" dirty="0"/>
              <a:t>IRP meetings will be closed to public </a:t>
            </a:r>
          </a:p>
          <a:p>
            <a:pPr marL="1543050" lvl="2" indent="-742950"/>
            <a:r>
              <a:rPr lang="en-US" dirty="0"/>
              <a:t>Improper contact and/or communications with IRP members is prohibited </a:t>
            </a:r>
          </a:p>
          <a:p>
            <a:pPr marL="400050" lvl="1" indent="0">
              <a:buNone/>
            </a:pPr>
            <a:r>
              <a:rPr lang="en-US" dirty="0"/>
              <a:t>	</a:t>
            </a:r>
          </a:p>
        </p:txBody>
      </p:sp>
    </p:spTree>
    <p:extLst>
      <p:ext uri="{BB962C8B-B14F-4D97-AF65-F5344CB8AC3E}">
        <p14:creationId xmlns:p14="http://schemas.microsoft.com/office/powerpoint/2010/main" val="1295564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B73B-8EA5-4587-91CC-83668E680D28}"/>
              </a:ext>
            </a:extLst>
          </p:cNvPr>
          <p:cNvSpPr>
            <a:spLocks noGrp="1"/>
          </p:cNvSpPr>
          <p:nvPr>
            <p:ph type="title"/>
          </p:nvPr>
        </p:nvSpPr>
        <p:spPr/>
        <p:txBody>
          <a:bodyPr/>
          <a:lstStyle/>
          <a:p>
            <a:r>
              <a:rPr lang="en-US" dirty="0"/>
              <a:t>II. Procurement Information</a:t>
            </a:r>
          </a:p>
        </p:txBody>
      </p:sp>
      <p:sp>
        <p:nvSpPr>
          <p:cNvPr id="3" name="Content Placeholder 2">
            <a:extLst>
              <a:ext uri="{FF2B5EF4-FFF2-40B4-BE49-F238E27FC236}">
                <a16:creationId xmlns:a16="http://schemas.microsoft.com/office/drawing/2014/main" id="{813FA1B1-EAD9-4EC4-8B89-630DB9594CFB}"/>
              </a:ext>
            </a:extLst>
          </p:cNvPr>
          <p:cNvSpPr>
            <a:spLocks noGrp="1"/>
          </p:cNvSpPr>
          <p:nvPr>
            <p:ph idx="1"/>
          </p:nvPr>
        </p:nvSpPr>
        <p:spPr/>
        <p:txBody>
          <a:bodyPr/>
          <a:lstStyle/>
          <a:p>
            <a:pPr marL="742950" indent="-742950">
              <a:buFont typeface="+mj-lt"/>
              <a:buAutoNum type="alphaUcPeriod" startAt="5"/>
            </a:pPr>
            <a:r>
              <a:rPr lang="en-US" dirty="0"/>
              <a:t>Procurement Process </a:t>
            </a:r>
            <a:r>
              <a:rPr lang="en-US" i="1" dirty="0"/>
              <a:t>(continued)</a:t>
            </a:r>
            <a:endParaRPr lang="en-US" dirty="0"/>
          </a:p>
          <a:p>
            <a:pPr marL="1143000" lvl="1" indent="-742950"/>
            <a:r>
              <a:rPr lang="en-US" dirty="0"/>
              <a:t>Proposal Review Process</a:t>
            </a:r>
          </a:p>
          <a:p>
            <a:pPr marL="1543050" lvl="2" indent="-742950"/>
            <a:r>
              <a:rPr lang="en-US" dirty="0"/>
              <a:t>Responsiveness Review – staff review to determine if all minimum requirements are met and if proposal is responsive to RFP specifications</a:t>
            </a:r>
          </a:p>
          <a:p>
            <a:pPr marL="1543050" lvl="2" indent="-742950"/>
            <a:r>
              <a:rPr lang="en-US" dirty="0"/>
              <a:t>Review Panel Review</a:t>
            </a:r>
          </a:p>
          <a:p>
            <a:pPr marL="2000250" lvl="3" indent="-742950"/>
            <a:r>
              <a:rPr lang="en-US" dirty="0"/>
              <a:t>Price Scoring – based on “Composite Total Charge”</a:t>
            </a:r>
          </a:p>
        </p:txBody>
      </p:sp>
    </p:spTree>
    <p:extLst>
      <p:ext uri="{BB962C8B-B14F-4D97-AF65-F5344CB8AC3E}">
        <p14:creationId xmlns:p14="http://schemas.microsoft.com/office/powerpoint/2010/main" val="194527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98054-104E-4E90-8F1B-5E60761791DB}"/>
              </a:ext>
            </a:extLst>
          </p:cNvPr>
          <p:cNvPicPr>
            <a:picLocks noChangeAspect="1"/>
          </p:cNvPicPr>
          <p:nvPr/>
        </p:nvPicPr>
        <p:blipFill>
          <a:blip r:embed="rId2"/>
          <a:stretch>
            <a:fillRect/>
          </a:stretch>
        </p:blipFill>
        <p:spPr>
          <a:xfrm>
            <a:off x="1828800" y="457200"/>
            <a:ext cx="8737600" cy="5943600"/>
          </a:xfrm>
          <a:prstGeom prst="rect">
            <a:avLst/>
          </a:prstGeom>
        </p:spPr>
      </p:pic>
    </p:spTree>
    <p:extLst>
      <p:ext uri="{BB962C8B-B14F-4D97-AF65-F5344CB8AC3E}">
        <p14:creationId xmlns:p14="http://schemas.microsoft.com/office/powerpoint/2010/main" val="112167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B73B-8EA5-4587-91CC-83668E680D28}"/>
              </a:ext>
            </a:extLst>
          </p:cNvPr>
          <p:cNvSpPr>
            <a:spLocks noGrp="1"/>
          </p:cNvSpPr>
          <p:nvPr>
            <p:ph type="title"/>
          </p:nvPr>
        </p:nvSpPr>
        <p:spPr/>
        <p:txBody>
          <a:bodyPr/>
          <a:lstStyle/>
          <a:p>
            <a:r>
              <a:rPr lang="en-US" dirty="0"/>
              <a:t>II. Procurement Information</a:t>
            </a:r>
          </a:p>
        </p:txBody>
      </p:sp>
      <p:sp>
        <p:nvSpPr>
          <p:cNvPr id="3" name="Content Placeholder 2">
            <a:extLst>
              <a:ext uri="{FF2B5EF4-FFF2-40B4-BE49-F238E27FC236}">
                <a16:creationId xmlns:a16="http://schemas.microsoft.com/office/drawing/2014/main" id="{813FA1B1-EAD9-4EC4-8B89-630DB9594CFB}"/>
              </a:ext>
            </a:extLst>
          </p:cNvPr>
          <p:cNvSpPr>
            <a:spLocks noGrp="1"/>
          </p:cNvSpPr>
          <p:nvPr>
            <p:ph idx="1"/>
          </p:nvPr>
        </p:nvSpPr>
        <p:spPr/>
        <p:txBody>
          <a:bodyPr/>
          <a:lstStyle/>
          <a:p>
            <a:pPr marL="742950" indent="-742950">
              <a:buFont typeface="+mj-lt"/>
              <a:buAutoNum type="alphaUcPeriod" startAt="5"/>
            </a:pPr>
            <a:r>
              <a:rPr lang="en-US" dirty="0"/>
              <a:t>Procurement Process </a:t>
            </a:r>
            <a:r>
              <a:rPr lang="en-US" i="1" dirty="0"/>
              <a:t>(continued)</a:t>
            </a:r>
            <a:endParaRPr lang="en-US" dirty="0"/>
          </a:p>
          <a:p>
            <a:pPr marL="1143000" lvl="1" indent="-742950"/>
            <a:r>
              <a:rPr lang="en-US" dirty="0"/>
              <a:t>Proposal Review Process</a:t>
            </a:r>
          </a:p>
          <a:p>
            <a:pPr marL="1543050" lvl="2" indent="-742950"/>
            <a:r>
              <a:rPr lang="en-US" dirty="0"/>
              <a:t>Post-Submission Presentation – top 3 proposals </a:t>
            </a:r>
          </a:p>
          <a:p>
            <a:pPr marL="1543050" lvl="2" indent="-742950"/>
            <a:r>
              <a:rPr lang="en-US" dirty="0"/>
              <a:t>Investigation/background checks</a:t>
            </a:r>
          </a:p>
          <a:p>
            <a:pPr marL="1543050" lvl="2" indent="-742950"/>
            <a:r>
              <a:rPr lang="en-US" dirty="0"/>
              <a:t>Notification of award</a:t>
            </a:r>
          </a:p>
          <a:p>
            <a:pPr marL="1543050" lvl="2" indent="-742950"/>
            <a:r>
              <a:rPr lang="en-US" dirty="0"/>
              <a:t>Protest and appeal procedures </a:t>
            </a:r>
          </a:p>
          <a:p>
            <a:pPr marL="2000250" lvl="3" indent="-742950"/>
            <a:r>
              <a:rPr lang="en-US" dirty="0"/>
              <a:t>First level – informal meeting</a:t>
            </a:r>
          </a:p>
          <a:p>
            <a:pPr marL="2000250" lvl="3" indent="-742950"/>
            <a:r>
              <a:rPr lang="en-US" dirty="0"/>
              <a:t>Second level – independent review</a:t>
            </a:r>
          </a:p>
          <a:p>
            <a:pPr marL="2000250" lvl="3" indent="-742950"/>
            <a:r>
              <a:rPr lang="en-US" dirty="0"/>
              <a:t>Third level – Solano County Public Health Officer</a:t>
            </a:r>
          </a:p>
        </p:txBody>
      </p:sp>
    </p:spTree>
    <p:extLst>
      <p:ext uri="{BB962C8B-B14F-4D97-AF65-F5344CB8AC3E}">
        <p14:creationId xmlns:p14="http://schemas.microsoft.com/office/powerpoint/2010/main" val="312257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CE1C-2E3C-4AC8-B394-264B352882A5}"/>
              </a:ext>
            </a:extLst>
          </p:cNvPr>
          <p:cNvSpPr>
            <a:spLocks noGrp="1"/>
          </p:cNvSpPr>
          <p:nvPr>
            <p:ph type="title"/>
          </p:nvPr>
        </p:nvSpPr>
        <p:spPr/>
        <p:txBody>
          <a:bodyPr/>
          <a:lstStyle/>
          <a:p>
            <a:r>
              <a:rPr lang="en-US" dirty="0"/>
              <a:t>III. Solano County EMS System</a:t>
            </a:r>
          </a:p>
        </p:txBody>
      </p:sp>
      <p:sp>
        <p:nvSpPr>
          <p:cNvPr id="3" name="Content Placeholder 2">
            <a:extLst>
              <a:ext uri="{FF2B5EF4-FFF2-40B4-BE49-F238E27FC236}">
                <a16:creationId xmlns:a16="http://schemas.microsoft.com/office/drawing/2014/main" id="{F7A6BFB9-0D6B-49F6-88F9-A58EB02E2F0E}"/>
              </a:ext>
            </a:extLst>
          </p:cNvPr>
          <p:cNvSpPr>
            <a:spLocks noGrp="1"/>
          </p:cNvSpPr>
          <p:nvPr>
            <p:ph idx="1"/>
          </p:nvPr>
        </p:nvSpPr>
        <p:spPr/>
        <p:txBody>
          <a:bodyPr/>
          <a:lstStyle/>
          <a:p>
            <a:r>
              <a:rPr lang="en-US" dirty="0"/>
              <a:t>This section contains an overview of the existing EMS system</a:t>
            </a:r>
          </a:p>
          <a:p>
            <a:pPr lvl="1"/>
            <a:r>
              <a:rPr lang="en-US" dirty="0"/>
              <a:t>Notably, there are 7 PSAPs in Solano County</a:t>
            </a:r>
          </a:p>
          <a:p>
            <a:pPr lvl="1"/>
            <a:r>
              <a:rPr lang="en-US" dirty="0"/>
              <a:t>Only two of them, plus the incumbent Contractor, furnish EMD</a:t>
            </a:r>
          </a:p>
        </p:txBody>
      </p:sp>
    </p:spTree>
    <p:extLst>
      <p:ext uri="{BB962C8B-B14F-4D97-AF65-F5344CB8AC3E}">
        <p14:creationId xmlns:p14="http://schemas.microsoft.com/office/powerpoint/2010/main" val="250123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CE1C-2E3C-4AC8-B394-264B352882A5}"/>
              </a:ext>
            </a:extLst>
          </p:cNvPr>
          <p:cNvSpPr>
            <a:spLocks noGrp="1"/>
          </p:cNvSpPr>
          <p:nvPr>
            <p:ph type="title"/>
          </p:nvPr>
        </p:nvSpPr>
        <p:spPr/>
        <p:txBody>
          <a:bodyPr/>
          <a:lstStyle/>
          <a:p>
            <a:r>
              <a:rPr lang="en-US" dirty="0"/>
              <a:t>III. Solano County EMS System</a:t>
            </a:r>
          </a:p>
        </p:txBody>
      </p:sp>
      <p:sp>
        <p:nvSpPr>
          <p:cNvPr id="3" name="Content Placeholder 2">
            <a:extLst>
              <a:ext uri="{FF2B5EF4-FFF2-40B4-BE49-F238E27FC236}">
                <a16:creationId xmlns:a16="http://schemas.microsoft.com/office/drawing/2014/main" id="{F7A6BFB9-0D6B-49F6-88F9-A58EB02E2F0E}"/>
              </a:ext>
            </a:extLst>
          </p:cNvPr>
          <p:cNvSpPr>
            <a:spLocks noGrp="1"/>
          </p:cNvSpPr>
          <p:nvPr>
            <p:ph idx="1"/>
          </p:nvPr>
        </p:nvSpPr>
        <p:spPr>
          <a:xfrm>
            <a:off x="457200" y="1440966"/>
            <a:ext cx="11506200" cy="4530725"/>
          </a:xfrm>
        </p:spPr>
        <p:txBody>
          <a:bodyPr/>
          <a:lstStyle/>
          <a:p>
            <a:r>
              <a:rPr lang="en-US" dirty="0"/>
              <a:t>Payer Mix Data</a:t>
            </a:r>
          </a:p>
          <a:p>
            <a:pPr lvl="1"/>
            <a:r>
              <a:rPr lang="en-US" sz="3200" dirty="0"/>
              <a:t>SEMSC did not have payer mix data available from incumbent Contractor to include in Blueprint Report </a:t>
            </a:r>
          </a:p>
          <a:p>
            <a:pPr lvl="1"/>
            <a:r>
              <a:rPr lang="en-US" sz="3200" dirty="0"/>
              <a:t>Blueprint Report contained payer mix data from area Emergency Departments as an approximation of EMS payer mix</a:t>
            </a:r>
          </a:p>
          <a:p>
            <a:pPr lvl="1"/>
            <a:r>
              <a:rPr lang="en-US" sz="3200" dirty="0"/>
              <a:t>Contractor provided unaudited payer mix data for unspecified time period in its public comments </a:t>
            </a:r>
          </a:p>
          <a:p>
            <a:pPr lvl="1"/>
            <a:r>
              <a:rPr lang="en-US" sz="3200" dirty="0"/>
              <a:t>Both have been incorporated into Draft RFP</a:t>
            </a:r>
          </a:p>
        </p:txBody>
      </p:sp>
    </p:spTree>
    <p:extLst>
      <p:ext uri="{BB962C8B-B14F-4D97-AF65-F5344CB8AC3E}">
        <p14:creationId xmlns:p14="http://schemas.microsoft.com/office/powerpoint/2010/main" val="4103390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a:pPr>
            <a:r>
              <a:rPr lang="en-US" dirty="0"/>
              <a:t>Organizational Disclosures – legal name, corporate info, ownership, affiliated entities, tax status, etc.</a:t>
            </a:r>
          </a:p>
          <a:p>
            <a:pPr marL="742950" indent="-742950">
              <a:buFont typeface="+mj-lt"/>
              <a:buAutoNum type="alphaUcPeriod"/>
            </a:pPr>
            <a:r>
              <a:rPr lang="en-US" dirty="0"/>
              <a:t>Experience </a:t>
            </a:r>
          </a:p>
          <a:p>
            <a:pPr lvl="1"/>
            <a:r>
              <a:rPr lang="en-US" dirty="0"/>
              <a:t>Must have current + 5 years prior experience providing ALS-level emergency ambulance service in an EOA with a minimum population of 300,000</a:t>
            </a:r>
          </a:p>
          <a:p>
            <a:pPr lvl="1"/>
            <a:r>
              <a:rPr lang="en-US" dirty="0"/>
              <a:t>This is the approximate population of the Solano EOA; not an “arbitrary” figure</a:t>
            </a:r>
          </a:p>
          <a:p>
            <a:pPr marL="1543050" lvl="2" indent="-742950">
              <a:buFont typeface="+mj-lt"/>
              <a:buAutoNum type="arabicPeriod"/>
            </a:pPr>
            <a:endParaRPr lang="en-US" dirty="0"/>
          </a:p>
        </p:txBody>
      </p:sp>
    </p:spTree>
    <p:extLst>
      <p:ext uri="{BB962C8B-B14F-4D97-AF65-F5344CB8AC3E}">
        <p14:creationId xmlns:p14="http://schemas.microsoft.com/office/powerpoint/2010/main" val="311318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96E1-8FE2-4887-AC01-6C95054E797C}"/>
              </a:ext>
            </a:extLst>
          </p:cNvPr>
          <p:cNvSpPr>
            <a:spLocks noGrp="1"/>
          </p:cNvSpPr>
          <p:nvPr>
            <p:ph type="ctrTitle" sz="quarter"/>
          </p:nvPr>
        </p:nvSpPr>
        <p:spPr/>
        <p:txBody>
          <a:bodyPr/>
          <a:lstStyle/>
          <a:p>
            <a:endParaRPr lang="en-US"/>
          </a:p>
        </p:txBody>
      </p:sp>
      <p:sp>
        <p:nvSpPr>
          <p:cNvPr id="3" name="Subtitle 2">
            <a:extLst>
              <a:ext uri="{FF2B5EF4-FFF2-40B4-BE49-F238E27FC236}">
                <a16:creationId xmlns:a16="http://schemas.microsoft.com/office/drawing/2014/main" id="{C62CBC67-0286-4BFE-85B2-D1743FBC6CE4}"/>
              </a:ext>
            </a:extLst>
          </p:cNvPr>
          <p:cNvSpPr>
            <a:spLocks noGrp="1"/>
          </p:cNvSpPr>
          <p:nvPr>
            <p:ph type="subTitle" sz="quarter" idx="1"/>
          </p:nvPr>
        </p:nvSpPr>
        <p:spPr/>
        <p:txBody>
          <a:bodyPr/>
          <a:lstStyle/>
          <a:p>
            <a:endParaRPr lang="en-US"/>
          </a:p>
        </p:txBody>
      </p:sp>
      <p:pic>
        <p:nvPicPr>
          <p:cNvPr id="5" name="Picture 4">
            <a:extLst>
              <a:ext uri="{FF2B5EF4-FFF2-40B4-BE49-F238E27FC236}">
                <a16:creationId xmlns:a16="http://schemas.microsoft.com/office/drawing/2014/main" id="{B05C94F8-711A-446D-95FF-BD4404B0D1CA}"/>
              </a:ext>
            </a:extLst>
          </p:cNvPr>
          <p:cNvPicPr>
            <a:picLocks noChangeAspect="1"/>
          </p:cNvPicPr>
          <p:nvPr/>
        </p:nvPicPr>
        <p:blipFill>
          <a:blip r:embed="rId2"/>
          <a:stretch>
            <a:fillRect/>
          </a:stretch>
        </p:blipFill>
        <p:spPr>
          <a:xfrm>
            <a:off x="381000" y="304800"/>
            <a:ext cx="11029950" cy="6410325"/>
          </a:xfrm>
          <a:prstGeom prst="rect">
            <a:avLst/>
          </a:prstGeom>
        </p:spPr>
      </p:pic>
    </p:spTree>
    <p:extLst>
      <p:ext uri="{BB962C8B-B14F-4D97-AF65-F5344CB8AC3E}">
        <p14:creationId xmlns:p14="http://schemas.microsoft.com/office/powerpoint/2010/main" val="3349341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startAt="2"/>
            </a:pPr>
            <a:r>
              <a:rPr lang="en-US" dirty="0"/>
              <a:t>Experience </a:t>
            </a:r>
            <a:r>
              <a:rPr lang="en-US" i="1" dirty="0"/>
              <a:t>(continued) </a:t>
            </a:r>
          </a:p>
          <a:p>
            <a:pPr lvl="1"/>
            <a:r>
              <a:rPr lang="en-US" dirty="0"/>
              <a:t>Many other California RFPs include population-based, ALS EOA experience requirements</a:t>
            </a:r>
          </a:p>
          <a:p>
            <a:pPr lvl="1"/>
            <a:r>
              <a:rPr lang="en-US" dirty="0"/>
              <a:t>Alameda, Napa, San Joaquin, Yolo, Fresno, Merced, San Mateo, etc. </a:t>
            </a:r>
          </a:p>
        </p:txBody>
      </p:sp>
    </p:spTree>
    <p:extLst>
      <p:ext uri="{BB962C8B-B14F-4D97-AF65-F5344CB8AC3E}">
        <p14:creationId xmlns:p14="http://schemas.microsoft.com/office/powerpoint/2010/main" val="3051716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startAt="2"/>
            </a:pPr>
            <a:r>
              <a:rPr lang="en-US" dirty="0"/>
              <a:t>Experience </a:t>
            </a:r>
            <a:r>
              <a:rPr lang="en-US" i="1" dirty="0"/>
              <a:t>(continued) </a:t>
            </a:r>
          </a:p>
          <a:p>
            <a:pPr lvl="1"/>
            <a:r>
              <a:rPr lang="en-US" dirty="0"/>
              <a:t>Draft RFP also contains a CCT experience requirement</a:t>
            </a:r>
          </a:p>
          <a:p>
            <a:pPr marL="457200" lvl="1" indent="0">
              <a:buNone/>
            </a:pPr>
            <a:endParaRPr lang="en-US" dirty="0"/>
          </a:p>
        </p:txBody>
      </p:sp>
    </p:spTree>
    <p:extLst>
      <p:ext uri="{BB962C8B-B14F-4D97-AF65-F5344CB8AC3E}">
        <p14:creationId xmlns:p14="http://schemas.microsoft.com/office/powerpoint/2010/main" val="3466489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startAt="2"/>
            </a:pPr>
            <a:r>
              <a:rPr lang="en-US" dirty="0"/>
              <a:t>Experience </a:t>
            </a:r>
            <a:r>
              <a:rPr lang="en-US" i="1" dirty="0"/>
              <a:t>(continued) </a:t>
            </a:r>
          </a:p>
          <a:p>
            <a:pPr lvl="1"/>
            <a:r>
              <a:rPr lang="en-US" sz="3200" dirty="0"/>
              <a:t>Some public comments addressed the experience requirement, with some commenters supporting elimination of the experience requirement</a:t>
            </a:r>
          </a:p>
          <a:p>
            <a:pPr lvl="1"/>
            <a:r>
              <a:rPr lang="en-US" sz="3200" dirty="0"/>
              <a:t>In our opinion, for a contract of this importance, providers should have to have actual experience in providing the types of services covered by the contract  - i.e., emergency ambulance and CCT services</a:t>
            </a:r>
            <a:endParaRPr lang="en-US" dirty="0"/>
          </a:p>
          <a:p>
            <a:pPr lvl="1"/>
            <a:endParaRPr lang="en-US" dirty="0"/>
          </a:p>
        </p:txBody>
      </p:sp>
    </p:spTree>
    <p:extLst>
      <p:ext uri="{BB962C8B-B14F-4D97-AF65-F5344CB8AC3E}">
        <p14:creationId xmlns:p14="http://schemas.microsoft.com/office/powerpoint/2010/main" val="1044790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startAt="3"/>
            </a:pPr>
            <a:r>
              <a:rPr lang="en-US" dirty="0"/>
              <a:t>Key Contractor Personnel</a:t>
            </a:r>
          </a:p>
          <a:p>
            <a:pPr marL="1143000" lvl="1" indent="-742950"/>
            <a:r>
              <a:rPr lang="en-US" dirty="0"/>
              <a:t>Draft RFP also contains minimum experience requirements for key personnel, including CEO, COO, CFO, CCO, CPO, Medical Director, QI Coordinator</a:t>
            </a:r>
          </a:p>
          <a:p>
            <a:pPr marL="1143000" lvl="1" indent="-742950"/>
            <a:r>
              <a:rPr lang="en-US" dirty="0"/>
              <a:t>Also contains incumbent workforce protections (this is a fairly standard EMS RFP provision)</a:t>
            </a:r>
          </a:p>
          <a:p>
            <a:pPr lvl="1"/>
            <a:endParaRPr lang="en-US" dirty="0"/>
          </a:p>
          <a:p>
            <a:pPr lvl="1"/>
            <a:endParaRPr lang="en-US" dirty="0"/>
          </a:p>
        </p:txBody>
      </p:sp>
    </p:spTree>
    <p:extLst>
      <p:ext uri="{BB962C8B-B14F-4D97-AF65-F5344CB8AC3E}">
        <p14:creationId xmlns:p14="http://schemas.microsoft.com/office/powerpoint/2010/main" val="355428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a:xfrm>
            <a:off x="609600" y="1417639"/>
            <a:ext cx="10972800" cy="4530725"/>
          </a:xfrm>
        </p:spPr>
        <p:txBody>
          <a:bodyPr/>
          <a:lstStyle/>
          <a:p>
            <a:pPr marL="742950" indent="-742950">
              <a:buFont typeface="+mj-lt"/>
              <a:buAutoNum type="alphaUcPeriod" startAt="3"/>
            </a:pPr>
            <a:r>
              <a:rPr lang="en-US" dirty="0"/>
              <a:t>Key Contractor Personnel </a:t>
            </a:r>
            <a:r>
              <a:rPr lang="en-US" i="1" dirty="0"/>
              <a:t>(continued)</a:t>
            </a:r>
            <a:endParaRPr lang="en-US" dirty="0"/>
          </a:p>
          <a:p>
            <a:pPr marL="1143000" lvl="1" indent="-742950"/>
            <a:r>
              <a:rPr lang="en-US" sz="3200" dirty="0"/>
              <a:t>The Draft RFP contains numerous external certification requirements for key personnel where there are applicable national standards and credentials</a:t>
            </a:r>
          </a:p>
          <a:p>
            <a:pPr marL="1143000" lvl="1" indent="-742950"/>
            <a:r>
              <a:rPr lang="en-US" sz="3200" dirty="0"/>
              <a:t>Examples:</a:t>
            </a:r>
          </a:p>
          <a:p>
            <a:pPr marL="1543050" lvl="2" indent="-742950"/>
            <a:r>
              <a:rPr lang="en-US" sz="2800" dirty="0"/>
              <a:t>American College of Paramedic Executives (Executive Paramedic Officer, Managing Paramedic Officer)</a:t>
            </a:r>
          </a:p>
          <a:p>
            <a:pPr marL="1543050" lvl="2" indent="-742950"/>
            <a:r>
              <a:rPr lang="en-US" sz="2800" dirty="0"/>
              <a:t>National Academy of Ambulance Compliance (Certified Ambulance Compliance Officer, Certified Ambulance Coder, Certified Ambulance Privacy Officer)</a:t>
            </a:r>
          </a:p>
        </p:txBody>
      </p:sp>
    </p:spTree>
    <p:extLst>
      <p:ext uri="{BB962C8B-B14F-4D97-AF65-F5344CB8AC3E}">
        <p14:creationId xmlns:p14="http://schemas.microsoft.com/office/powerpoint/2010/main" val="3571586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D1CC80-1DE8-4F09-A0DE-39BF88B055A4}"/>
              </a:ext>
            </a:extLst>
          </p:cNvPr>
          <p:cNvSpPr>
            <a:spLocks noGrp="1"/>
          </p:cNvSpPr>
          <p:nvPr>
            <p:ph type="ctrTitle" sz="quarter"/>
          </p:nvPr>
        </p:nvSpPr>
        <p:spPr/>
        <p:txBody>
          <a:bodyPr/>
          <a:lstStyle/>
          <a:p>
            <a:r>
              <a:rPr lang="en-US" dirty="0"/>
              <a:t>Disclosure</a:t>
            </a:r>
          </a:p>
        </p:txBody>
      </p:sp>
      <p:sp>
        <p:nvSpPr>
          <p:cNvPr id="5" name="Subtitle 4">
            <a:extLst>
              <a:ext uri="{FF2B5EF4-FFF2-40B4-BE49-F238E27FC236}">
                <a16:creationId xmlns:a16="http://schemas.microsoft.com/office/drawing/2014/main" id="{A6DA4081-CB27-4653-AEB0-DC5C0905A769}"/>
              </a:ext>
            </a:extLst>
          </p:cNvPr>
          <p:cNvSpPr>
            <a:spLocks noGrp="1"/>
          </p:cNvSpPr>
          <p:nvPr>
            <p:ph type="subTitle" sz="quarter" idx="1"/>
          </p:nvPr>
        </p:nvSpPr>
        <p:spPr>
          <a:xfrm>
            <a:off x="1524000" y="3200400"/>
            <a:ext cx="9550400" cy="1752600"/>
          </a:xfrm>
        </p:spPr>
        <p:txBody>
          <a:bodyPr/>
          <a:lstStyle/>
          <a:p>
            <a:r>
              <a:rPr lang="en-US" dirty="0"/>
              <a:t>The National Academy of Ambulance Compliance (NAAC) is under common ownership with Page, Wolfberg &amp; Wirth, LLC</a:t>
            </a:r>
          </a:p>
        </p:txBody>
      </p:sp>
    </p:spTree>
    <p:extLst>
      <p:ext uri="{BB962C8B-B14F-4D97-AF65-F5344CB8AC3E}">
        <p14:creationId xmlns:p14="http://schemas.microsoft.com/office/powerpoint/2010/main" val="68882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startAt="4"/>
            </a:pPr>
            <a:r>
              <a:rPr lang="en-US" dirty="0"/>
              <a:t>Legal Actions – proposers must disclose pending or resolved lawsuits, investigations, etc.</a:t>
            </a:r>
          </a:p>
          <a:p>
            <a:pPr marL="742950" indent="-742950">
              <a:buFont typeface="+mj-lt"/>
              <a:buAutoNum type="alphaUcPeriod" startAt="4"/>
            </a:pPr>
            <a:r>
              <a:rPr lang="en-US" dirty="0"/>
              <a:t>Financial Stability</a:t>
            </a:r>
          </a:p>
          <a:p>
            <a:pPr marL="1143000" lvl="1" indent="-742950"/>
            <a:r>
              <a:rPr lang="en-US" dirty="0"/>
              <a:t>Proposers must demonstrate financial stability, cash reserves, creditworthiness and bankruptcy history</a:t>
            </a:r>
          </a:p>
          <a:p>
            <a:pPr marL="1143000" lvl="1" indent="-742950"/>
            <a:r>
              <a:rPr lang="en-US" dirty="0"/>
              <a:t>Must also furnish a minimum of $5 million in performance security</a:t>
            </a:r>
          </a:p>
          <a:p>
            <a:pPr lvl="1"/>
            <a:endParaRPr lang="en-US" dirty="0"/>
          </a:p>
          <a:p>
            <a:pPr lvl="1"/>
            <a:endParaRPr lang="en-US" dirty="0"/>
          </a:p>
        </p:txBody>
      </p:sp>
    </p:spTree>
    <p:extLst>
      <p:ext uri="{BB962C8B-B14F-4D97-AF65-F5344CB8AC3E}">
        <p14:creationId xmlns:p14="http://schemas.microsoft.com/office/powerpoint/2010/main" val="683041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EAD-3134-4B93-B30A-118B55FF8934}"/>
              </a:ext>
            </a:extLst>
          </p:cNvPr>
          <p:cNvSpPr>
            <a:spLocks noGrp="1"/>
          </p:cNvSpPr>
          <p:nvPr>
            <p:ph type="title"/>
          </p:nvPr>
        </p:nvSpPr>
        <p:spPr/>
        <p:txBody>
          <a:bodyPr/>
          <a:lstStyle/>
          <a:p>
            <a:r>
              <a:rPr lang="en-US" dirty="0"/>
              <a:t>IV. Minimum Proposer Requirements</a:t>
            </a:r>
          </a:p>
        </p:txBody>
      </p:sp>
      <p:sp>
        <p:nvSpPr>
          <p:cNvPr id="3" name="Content Placeholder 2">
            <a:extLst>
              <a:ext uri="{FF2B5EF4-FFF2-40B4-BE49-F238E27FC236}">
                <a16:creationId xmlns:a16="http://schemas.microsoft.com/office/drawing/2014/main" id="{E8E05D5D-6882-4429-8A7D-C9B87D9B26E6}"/>
              </a:ext>
            </a:extLst>
          </p:cNvPr>
          <p:cNvSpPr>
            <a:spLocks noGrp="1"/>
          </p:cNvSpPr>
          <p:nvPr>
            <p:ph idx="1"/>
          </p:nvPr>
        </p:nvSpPr>
        <p:spPr/>
        <p:txBody>
          <a:bodyPr/>
          <a:lstStyle/>
          <a:p>
            <a:pPr marL="742950" indent="-742950">
              <a:buFont typeface="+mj-lt"/>
              <a:buAutoNum type="alphaUcPeriod" startAt="6"/>
            </a:pPr>
            <a:r>
              <a:rPr lang="en-US" dirty="0"/>
              <a:t>Insurance Requirements</a:t>
            </a:r>
          </a:p>
          <a:p>
            <a:pPr marL="1143000" lvl="1" indent="-742950"/>
            <a:r>
              <a:rPr lang="en-US" dirty="0"/>
              <a:t>Draft RFP requires multiple types of insurance policies at required minimum coverage limits </a:t>
            </a:r>
          </a:p>
          <a:p>
            <a:pPr lvl="1"/>
            <a:endParaRPr lang="en-US" dirty="0"/>
          </a:p>
        </p:txBody>
      </p:sp>
    </p:spTree>
    <p:extLst>
      <p:ext uri="{BB962C8B-B14F-4D97-AF65-F5344CB8AC3E}">
        <p14:creationId xmlns:p14="http://schemas.microsoft.com/office/powerpoint/2010/main" val="3811116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a:t>
            </a:r>
          </a:p>
          <a:p>
            <a:pPr marL="1143000" lvl="1" indent="-742950"/>
            <a:r>
              <a:rPr lang="en-US" dirty="0"/>
              <a:t>Draft RFP requires a centralized, secondary PSAP with full Emergency Medical Dispatch (EMD) and Pre-Arrival Instructions (PAI) </a:t>
            </a:r>
          </a:p>
          <a:p>
            <a:pPr marL="1143000" lvl="1" indent="-742950"/>
            <a:r>
              <a:rPr lang="en-US" dirty="0"/>
              <a:t>Full EMD would take effect at time of contract; PAI would be required within one year of contract start date </a:t>
            </a:r>
          </a:p>
          <a:p>
            <a:pPr marL="1143000" lvl="1" indent="-742950"/>
            <a:endParaRPr lang="en-US" dirty="0"/>
          </a:p>
        </p:txBody>
      </p:sp>
    </p:spTree>
    <p:extLst>
      <p:ext uri="{BB962C8B-B14F-4D97-AF65-F5344CB8AC3E}">
        <p14:creationId xmlns:p14="http://schemas.microsoft.com/office/powerpoint/2010/main" val="249746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endParaRPr lang="en-US" dirty="0"/>
          </a:p>
          <a:p>
            <a:pPr marL="1143000" lvl="1" indent="-742950"/>
            <a:r>
              <a:rPr lang="en-US" dirty="0"/>
              <a:t>Draft RFP proposes two options for centralized secondary PSAP</a:t>
            </a:r>
          </a:p>
          <a:p>
            <a:pPr marL="1543050" lvl="2" indent="-742950"/>
            <a:r>
              <a:rPr lang="en-US" dirty="0"/>
              <a:t>Contractor-operated secondary PSAP</a:t>
            </a:r>
          </a:p>
          <a:p>
            <a:pPr marL="1543050" lvl="2" indent="-742950"/>
            <a:r>
              <a:rPr lang="en-US" dirty="0"/>
              <a:t>Contractor staffs EMD positions in Solano County Sheriff’s Office PSAP</a:t>
            </a:r>
          </a:p>
          <a:p>
            <a:pPr marL="1143000" lvl="1" indent="-742950"/>
            <a:endParaRPr lang="en-US" dirty="0"/>
          </a:p>
        </p:txBody>
      </p:sp>
    </p:spTree>
    <p:extLst>
      <p:ext uri="{BB962C8B-B14F-4D97-AF65-F5344CB8AC3E}">
        <p14:creationId xmlns:p14="http://schemas.microsoft.com/office/powerpoint/2010/main" val="328992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5FB8B-12D5-4704-95FE-A11D0D1F46B2}"/>
              </a:ext>
            </a:extLst>
          </p:cNvPr>
          <p:cNvPicPr>
            <a:picLocks noChangeAspect="1"/>
          </p:cNvPicPr>
          <p:nvPr/>
        </p:nvPicPr>
        <p:blipFill>
          <a:blip r:embed="rId2"/>
          <a:stretch>
            <a:fillRect/>
          </a:stretch>
        </p:blipFill>
        <p:spPr>
          <a:xfrm>
            <a:off x="1681162" y="290512"/>
            <a:ext cx="8829675" cy="6276975"/>
          </a:xfrm>
          <a:prstGeom prst="rect">
            <a:avLst/>
          </a:prstGeom>
        </p:spPr>
      </p:pic>
    </p:spTree>
    <p:extLst>
      <p:ext uri="{BB962C8B-B14F-4D97-AF65-F5344CB8AC3E}">
        <p14:creationId xmlns:p14="http://schemas.microsoft.com/office/powerpoint/2010/main" val="2013341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endParaRPr lang="en-US" dirty="0"/>
          </a:p>
          <a:p>
            <a:pPr marL="1143000" lvl="1" indent="-742950"/>
            <a:r>
              <a:rPr lang="en-US" b="1" i="1" dirty="0">
                <a:solidFill>
                  <a:srgbClr val="0000FF"/>
                </a:solidFill>
              </a:rPr>
              <a:t>Note: Draft RFP contains a change from the Blueprint Report regarding calls in the City of Vacaville</a:t>
            </a:r>
          </a:p>
          <a:p>
            <a:pPr marL="1143000" lvl="1" indent="-742950"/>
            <a:r>
              <a:rPr lang="en-US" b="1" i="1" dirty="0">
                <a:solidFill>
                  <a:srgbClr val="0000FF"/>
                </a:solidFill>
              </a:rPr>
              <a:t>All 911 calls originating in the City’s service area would not require transfer to the centralized secondary PSAP</a:t>
            </a:r>
          </a:p>
        </p:txBody>
      </p:sp>
    </p:spTree>
    <p:extLst>
      <p:ext uri="{BB962C8B-B14F-4D97-AF65-F5344CB8AC3E}">
        <p14:creationId xmlns:p14="http://schemas.microsoft.com/office/powerpoint/2010/main" val="734874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endParaRPr lang="en-US" dirty="0"/>
          </a:p>
          <a:p>
            <a:pPr marL="1143000" lvl="1" indent="-742950"/>
            <a:r>
              <a:rPr lang="en-US" dirty="0"/>
              <a:t>Dispatch based on standard response determinants established by the National Academies of Emergency Dispatch (NAED)</a:t>
            </a:r>
          </a:p>
          <a:p>
            <a:pPr marL="1143000" lvl="1" indent="-742950"/>
            <a:r>
              <a:rPr lang="en-US" dirty="0"/>
              <a:t>These utilize Alpha, Bravo, Charlie, Delta and Echo response levels based on patient acuity </a:t>
            </a:r>
          </a:p>
          <a:p>
            <a:pPr marL="1143000" lvl="1" indent="-742950"/>
            <a:r>
              <a:rPr lang="en-US" dirty="0"/>
              <a:t>Final response determinants and dispatch levels would be up to SEMSC Medical Director with input from Physicians Forum</a:t>
            </a:r>
          </a:p>
        </p:txBody>
      </p:sp>
    </p:spTree>
    <p:extLst>
      <p:ext uri="{BB962C8B-B14F-4D97-AF65-F5344CB8AC3E}">
        <p14:creationId xmlns:p14="http://schemas.microsoft.com/office/powerpoint/2010/main" val="794441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sz="3000" dirty="0"/>
              <a:t>Draft RFP also proposes “Call Processing Time” measurement and performance standards </a:t>
            </a:r>
          </a:p>
          <a:p>
            <a:pPr marL="1143000" lvl="1" indent="-742950"/>
            <a:endParaRPr lang="en-US" dirty="0"/>
          </a:p>
          <a:p>
            <a:pPr marL="400050" lvl="1" indent="0">
              <a:buNone/>
            </a:pPr>
            <a:endParaRPr lang="en-US" dirty="0"/>
          </a:p>
          <a:p>
            <a:pPr marL="1143000" lvl="1" indent="-742950"/>
            <a:endParaRPr lang="en-US" dirty="0"/>
          </a:p>
          <a:p>
            <a:pPr marL="1143000" lvl="1" indent="-742950"/>
            <a:r>
              <a:rPr lang="en-US" sz="3000" dirty="0"/>
              <a:t>Red lights and sirens (RLS) responses would be limited to high-acuity calls (Delta/Echo) and a 50% RLS benchmark </a:t>
            </a:r>
          </a:p>
        </p:txBody>
      </p:sp>
      <p:pic>
        <p:nvPicPr>
          <p:cNvPr id="4" name="Picture 3">
            <a:extLst>
              <a:ext uri="{FF2B5EF4-FFF2-40B4-BE49-F238E27FC236}">
                <a16:creationId xmlns:a16="http://schemas.microsoft.com/office/drawing/2014/main" id="{2283EAD9-D7D0-494A-A67E-040CC6E398AF}"/>
              </a:ext>
            </a:extLst>
          </p:cNvPr>
          <p:cNvPicPr>
            <a:picLocks noChangeAspect="1"/>
          </p:cNvPicPr>
          <p:nvPr/>
        </p:nvPicPr>
        <p:blipFill>
          <a:blip r:embed="rId3"/>
          <a:stretch>
            <a:fillRect/>
          </a:stretch>
        </p:blipFill>
        <p:spPr>
          <a:xfrm>
            <a:off x="6248400" y="3048000"/>
            <a:ext cx="4482966" cy="2057400"/>
          </a:xfrm>
          <a:prstGeom prst="rect">
            <a:avLst/>
          </a:prstGeom>
        </p:spPr>
      </p:pic>
    </p:spTree>
    <p:extLst>
      <p:ext uri="{BB962C8B-B14F-4D97-AF65-F5344CB8AC3E}">
        <p14:creationId xmlns:p14="http://schemas.microsoft.com/office/powerpoint/2010/main" val="4029487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dirty="0"/>
              <a:t>Extensive public comments received on this issue</a:t>
            </a:r>
          </a:p>
          <a:p>
            <a:pPr marL="1143000" lvl="1" indent="-742950"/>
            <a:r>
              <a:rPr lang="en-US" dirty="0"/>
              <a:t>Most comments support EMD but opposed the idea of a private contractor operating a secondary PSAP</a:t>
            </a:r>
          </a:p>
          <a:p>
            <a:pPr marL="1143000" lvl="1" indent="-742950"/>
            <a:r>
              <a:rPr lang="en-US" dirty="0"/>
              <a:t>Commenters who opposed a private contractor operating a secondary PSAP generally expressed distrust and conflict of interest concerns over a contractor performing this function </a:t>
            </a:r>
          </a:p>
        </p:txBody>
      </p:sp>
    </p:spTree>
    <p:extLst>
      <p:ext uri="{BB962C8B-B14F-4D97-AF65-F5344CB8AC3E}">
        <p14:creationId xmlns:p14="http://schemas.microsoft.com/office/powerpoint/2010/main" val="3000840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sz="3200" dirty="0"/>
              <a:t>Draft RFP contains numerous safeguards over dispatch </a:t>
            </a:r>
          </a:p>
          <a:p>
            <a:pPr marL="1543050" lvl="2" indent="-742950"/>
            <a:r>
              <a:rPr lang="en-US" sz="2800" dirty="0"/>
              <a:t>Extensive dispatch data reporting and SEMSC oversight </a:t>
            </a:r>
          </a:p>
          <a:p>
            <a:pPr marL="1543050" lvl="2" indent="-742950"/>
            <a:r>
              <a:rPr lang="en-US" sz="2800" dirty="0"/>
              <a:t>All dispatch protocols subject to SEMSC Medical Director approval</a:t>
            </a:r>
          </a:p>
          <a:p>
            <a:pPr marL="1543050" lvl="2" indent="-742950"/>
            <a:r>
              <a:rPr lang="en-US" sz="2800" dirty="0"/>
              <a:t>Contractor required to implement a dispatch QI program</a:t>
            </a:r>
          </a:p>
          <a:p>
            <a:pPr marL="1543050" lvl="2" indent="-742950"/>
            <a:r>
              <a:rPr lang="en-US" sz="2800" dirty="0"/>
              <a:t>Any manipulation of dispatch info or response priorities constitutes a breach and is grounds for termination of the contract</a:t>
            </a:r>
          </a:p>
        </p:txBody>
      </p:sp>
    </p:spTree>
    <p:extLst>
      <p:ext uri="{BB962C8B-B14F-4D97-AF65-F5344CB8AC3E}">
        <p14:creationId xmlns:p14="http://schemas.microsoft.com/office/powerpoint/2010/main" val="879486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sz="3200" dirty="0"/>
              <a:t>The reality is that Solano County has a fragmented EMS dispatch system and 911 callers do not receive EMD or PAI in most areas of the County </a:t>
            </a:r>
          </a:p>
          <a:p>
            <a:pPr marL="1143000" lvl="1" indent="-742950"/>
            <a:r>
              <a:rPr lang="en-US" sz="3200" dirty="0"/>
              <a:t>Most of the municipal PSAPs in Solano County have elected not to implement EMD or PAI</a:t>
            </a:r>
          </a:p>
          <a:p>
            <a:pPr marL="1143000" lvl="1" indent="-742950"/>
            <a:r>
              <a:rPr lang="en-US" sz="3200" dirty="0"/>
              <a:t>Including this in the RFP and contract is the quickest and most cost-effective way to obtain full county-wide EMD coverage with medical pre-arrival instructions</a:t>
            </a:r>
          </a:p>
        </p:txBody>
      </p:sp>
    </p:spTree>
    <p:extLst>
      <p:ext uri="{BB962C8B-B14F-4D97-AF65-F5344CB8AC3E}">
        <p14:creationId xmlns:p14="http://schemas.microsoft.com/office/powerpoint/2010/main" val="3942411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dirty="0"/>
              <a:t>This is a national standard of care in which Solano County lags behind other EMS systems </a:t>
            </a:r>
          </a:p>
          <a:p>
            <a:pPr marL="1143000" lvl="1" indent="-742950"/>
            <a:r>
              <a:rPr lang="en-US" dirty="0"/>
              <a:t>The lack of EMD/PAI in most of the County puts the public at direct risk </a:t>
            </a:r>
          </a:p>
          <a:p>
            <a:pPr marL="1543050" lvl="2" indent="-742950"/>
            <a:r>
              <a:rPr lang="en-US" dirty="0"/>
              <a:t>No real-time medical instructions for callers </a:t>
            </a:r>
          </a:p>
          <a:p>
            <a:pPr marL="1543050" lvl="2" indent="-742950"/>
            <a:r>
              <a:rPr lang="en-US" dirty="0"/>
              <a:t>Excessive and unwarranted red lights and siren responses </a:t>
            </a:r>
          </a:p>
        </p:txBody>
      </p:sp>
    </p:spTree>
    <p:extLst>
      <p:ext uri="{BB962C8B-B14F-4D97-AF65-F5344CB8AC3E}">
        <p14:creationId xmlns:p14="http://schemas.microsoft.com/office/powerpoint/2010/main" val="1343785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dirty="0"/>
              <a:t>Some of the Blueprint Report public comments also objected to the contractor dispatching fire department first response agencies</a:t>
            </a:r>
          </a:p>
          <a:p>
            <a:pPr marL="1143000" lvl="1" indent="-742950"/>
            <a:r>
              <a:rPr lang="en-US" b="1" i="1" dirty="0">
                <a:solidFill>
                  <a:srgbClr val="0000FF"/>
                </a:solidFill>
              </a:rPr>
              <a:t>The Draft RFP modified the recommendations in the Blueprint report and requires the contractor to relay all information to the appropriate local PSAP for dispatch of fire first response resources </a:t>
            </a:r>
          </a:p>
        </p:txBody>
      </p:sp>
    </p:spTree>
    <p:extLst>
      <p:ext uri="{BB962C8B-B14F-4D97-AF65-F5344CB8AC3E}">
        <p14:creationId xmlns:p14="http://schemas.microsoft.com/office/powerpoint/2010/main" val="3807490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a:pPr>
            <a:r>
              <a:rPr lang="en-US" dirty="0"/>
              <a:t>EMS System Dispatch and Communications </a:t>
            </a:r>
            <a:r>
              <a:rPr lang="en-US" i="1" dirty="0"/>
              <a:t>(cont’d)</a:t>
            </a:r>
          </a:p>
          <a:p>
            <a:pPr marL="1143000" lvl="1" indent="-742950"/>
            <a:r>
              <a:rPr lang="en-US" dirty="0"/>
              <a:t>Optional Criteria:</a:t>
            </a:r>
          </a:p>
          <a:p>
            <a:pPr marL="1543050" lvl="2" indent="-742950"/>
            <a:r>
              <a:rPr lang="en-US" dirty="0"/>
              <a:t>NAED Accredited Center of Excellence designation for contractor’s dispatch center</a:t>
            </a:r>
          </a:p>
          <a:p>
            <a:pPr marL="1543050" lvl="2" indent="-742950"/>
            <a:r>
              <a:rPr lang="en-US" dirty="0"/>
              <a:t>Automated AED geo-location </a:t>
            </a:r>
          </a:p>
          <a:p>
            <a:pPr marL="1543050" lvl="2" indent="-742950"/>
            <a:r>
              <a:rPr lang="en-US" dirty="0"/>
              <a:t>Emergency Communications Nurse System (ECNS) and NAED “Omega” protocol</a:t>
            </a:r>
          </a:p>
          <a:p>
            <a:pPr marL="2000250" lvl="3" indent="-742950"/>
            <a:r>
              <a:rPr lang="en-US" dirty="0"/>
              <a:t>This would create an alternative disposition option for 911 calls that do not require an EMS response (social services referrals, mental health, addiction referrals, etc.) </a:t>
            </a:r>
          </a:p>
        </p:txBody>
      </p:sp>
    </p:spTree>
    <p:extLst>
      <p:ext uri="{BB962C8B-B14F-4D97-AF65-F5344CB8AC3E}">
        <p14:creationId xmlns:p14="http://schemas.microsoft.com/office/powerpoint/2010/main" val="841106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609600" y="1417639"/>
            <a:ext cx="10972800" cy="4530725"/>
          </a:xfrm>
        </p:spPr>
        <p:txBody>
          <a:bodyPr/>
          <a:lstStyle/>
          <a:p>
            <a:pPr marL="742950" indent="-742950">
              <a:buFont typeface="+mj-lt"/>
              <a:buAutoNum type="alphaUcPeriod" startAt="2"/>
            </a:pPr>
            <a:r>
              <a:rPr lang="en-US" sz="3500" dirty="0"/>
              <a:t>Emergency/911 Ambulance Deployment/Response</a:t>
            </a:r>
          </a:p>
          <a:p>
            <a:pPr marL="1143000" lvl="1" indent="-742950"/>
            <a:r>
              <a:rPr lang="en-US" sz="3000" dirty="0"/>
              <a:t>All high-acuity (or potentially high-acuity calls) - Delta/Echo – receive an ALS ambulance </a:t>
            </a:r>
            <a:r>
              <a:rPr lang="en-US" sz="3000" i="1" dirty="0">
                <a:solidFill>
                  <a:srgbClr val="0000FF"/>
                </a:solidFill>
              </a:rPr>
              <a:t>and fire department first response</a:t>
            </a:r>
          </a:p>
          <a:p>
            <a:pPr marL="1143000" lvl="1" indent="-742950"/>
            <a:r>
              <a:rPr lang="en-US" sz="3000" i="1" dirty="0">
                <a:solidFill>
                  <a:srgbClr val="0000FF"/>
                </a:solidFill>
              </a:rPr>
              <a:t>Response time standards are the same </a:t>
            </a:r>
            <a:r>
              <a:rPr lang="en-US" sz="3000" dirty="0"/>
              <a:t>as they are currently for these calls </a:t>
            </a:r>
          </a:p>
          <a:p>
            <a:pPr marL="1143000" lvl="1" indent="-742950"/>
            <a:r>
              <a:rPr lang="en-US" sz="3000" dirty="0"/>
              <a:t>There are </a:t>
            </a:r>
            <a:r>
              <a:rPr lang="en-US" sz="3000" i="1" dirty="0">
                <a:solidFill>
                  <a:srgbClr val="0000FF"/>
                </a:solidFill>
              </a:rPr>
              <a:t>no changes whatsoever </a:t>
            </a:r>
            <a:r>
              <a:rPr lang="en-US" sz="3000" dirty="0"/>
              <a:t>to the dispatch, response times, or deployment for these emergency calls in </a:t>
            </a:r>
            <a:r>
              <a:rPr lang="en-US" sz="3000" i="1" dirty="0">
                <a:solidFill>
                  <a:srgbClr val="0000FF"/>
                </a:solidFill>
              </a:rPr>
              <a:t>any areas of Solano County </a:t>
            </a:r>
          </a:p>
          <a:p>
            <a:pPr marL="1143000" lvl="1" indent="-742950"/>
            <a:r>
              <a:rPr lang="en-US" sz="3000" dirty="0"/>
              <a:t>Full ALS ambulance response + fire department first response for Charlie-level calls</a:t>
            </a:r>
          </a:p>
          <a:p>
            <a:pPr marL="1143000" lvl="1" indent="-742950"/>
            <a:endParaRPr lang="en-US" sz="3100" dirty="0"/>
          </a:p>
        </p:txBody>
      </p:sp>
    </p:spTree>
    <p:extLst>
      <p:ext uri="{BB962C8B-B14F-4D97-AF65-F5344CB8AC3E}">
        <p14:creationId xmlns:p14="http://schemas.microsoft.com/office/powerpoint/2010/main" val="88029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89595-E506-4FB4-BB1A-B52C26FBF0B7}"/>
              </a:ext>
            </a:extLst>
          </p:cNvPr>
          <p:cNvPicPr>
            <a:picLocks noChangeAspect="1"/>
          </p:cNvPicPr>
          <p:nvPr/>
        </p:nvPicPr>
        <p:blipFill>
          <a:blip r:embed="rId2"/>
          <a:stretch>
            <a:fillRect/>
          </a:stretch>
        </p:blipFill>
        <p:spPr>
          <a:xfrm>
            <a:off x="1728787" y="300037"/>
            <a:ext cx="8734425" cy="6257925"/>
          </a:xfrm>
          <a:prstGeom prst="rect">
            <a:avLst/>
          </a:prstGeom>
        </p:spPr>
      </p:pic>
    </p:spTree>
    <p:extLst>
      <p:ext uri="{BB962C8B-B14F-4D97-AF65-F5344CB8AC3E}">
        <p14:creationId xmlns:p14="http://schemas.microsoft.com/office/powerpoint/2010/main" val="4181112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2"/>
            </a:pPr>
            <a:r>
              <a:rPr lang="en-US" sz="3500" dirty="0"/>
              <a:t>Emergency/911 Ambulance Deployment/Response</a:t>
            </a:r>
          </a:p>
          <a:p>
            <a:pPr marL="1143000" lvl="1" indent="-742950"/>
            <a:r>
              <a:rPr lang="en-US" sz="3100" dirty="0"/>
              <a:t>Alpha/Bravo calls are low-acuity calls that are non-emergent under the dispatch protocols</a:t>
            </a:r>
          </a:p>
          <a:p>
            <a:pPr marL="1543050" lvl="2" indent="-742950"/>
            <a:r>
              <a:rPr lang="en-US" sz="2700" dirty="0"/>
              <a:t>The contractor may respond to these calls with either ALS or BLS ambulances</a:t>
            </a:r>
          </a:p>
          <a:p>
            <a:pPr marL="1543050" lvl="2" indent="-742950"/>
            <a:r>
              <a:rPr lang="en-US" sz="2700" dirty="0"/>
              <a:t>Fire departments to receive notification of 100% of these calls and may respond at their option to </a:t>
            </a:r>
            <a:r>
              <a:rPr lang="en-US" sz="2700" i="1" dirty="0">
                <a:solidFill>
                  <a:srgbClr val="0000FF"/>
                </a:solidFill>
              </a:rPr>
              <a:t>any and every call they wish; </a:t>
            </a:r>
            <a:r>
              <a:rPr lang="en-US" sz="2700" dirty="0"/>
              <a:t>that is completely up to the discretion of the cities/fire departments </a:t>
            </a:r>
            <a:endParaRPr lang="en-US" sz="2700" dirty="0">
              <a:solidFill>
                <a:srgbClr val="0000FF"/>
              </a:solidFill>
            </a:endParaRPr>
          </a:p>
        </p:txBody>
      </p:sp>
    </p:spTree>
    <p:extLst>
      <p:ext uri="{BB962C8B-B14F-4D97-AF65-F5344CB8AC3E}">
        <p14:creationId xmlns:p14="http://schemas.microsoft.com/office/powerpoint/2010/main" val="2798085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884E1A-21EF-45FE-BA3C-911A2E274614}"/>
              </a:ext>
            </a:extLst>
          </p:cNvPr>
          <p:cNvPicPr>
            <a:picLocks noChangeAspect="1"/>
          </p:cNvPicPr>
          <p:nvPr/>
        </p:nvPicPr>
        <p:blipFill>
          <a:blip r:embed="rId2"/>
          <a:stretch>
            <a:fillRect/>
          </a:stretch>
        </p:blipFill>
        <p:spPr>
          <a:xfrm>
            <a:off x="1257300" y="609600"/>
            <a:ext cx="9677400" cy="5757239"/>
          </a:xfrm>
          <a:prstGeom prst="rect">
            <a:avLst/>
          </a:prstGeom>
        </p:spPr>
      </p:pic>
    </p:spTree>
    <p:extLst>
      <p:ext uri="{BB962C8B-B14F-4D97-AF65-F5344CB8AC3E}">
        <p14:creationId xmlns:p14="http://schemas.microsoft.com/office/powerpoint/2010/main" val="5618287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2"/>
            </a:pPr>
            <a:r>
              <a:rPr lang="en-US" sz="3500" dirty="0"/>
              <a:t>Emergency/911 Ambulance Deployment/Response</a:t>
            </a:r>
          </a:p>
          <a:p>
            <a:pPr marL="1143000" lvl="1" indent="-742950"/>
            <a:r>
              <a:rPr lang="en-US" sz="3100" dirty="0"/>
              <a:t>This section also contains vehicle maintenance and minimum fleet size requirements </a:t>
            </a:r>
          </a:p>
        </p:txBody>
      </p:sp>
    </p:spTree>
    <p:extLst>
      <p:ext uri="{BB962C8B-B14F-4D97-AF65-F5344CB8AC3E}">
        <p14:creationId xmlns:p14="http://schemas.microsoft.com/office/powerpoint/2010/main" val="804440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3100" dirty="0"/>
              <a:t>Final PPP agreement to be developed by SEMSC after contractor selection and consultation with all parties </a:t>
            </a:r>
          </a:p>
          <a:p>
            <a:pPr marL="857250" lvl="1" indent="-457200"/>
            <a:r>
              <a:rPr lang="en-US" sz="3100" dirty="0"/>
              <a:t>Proposers required to submit their unit hour cost calculations for Charlie/Delta/Echo responses and base their proposed PPP compensation on unit hour savings as is currently done</a:t>
            </a:r>
          </a:p>
          <a:p>
            <a:pPr marL="857250" lvl="1" indent="-457200"/>
            <a:r>
              <a:rPr lang="en-US" sz="3100" dirty="0"/>
              <a:t>Contractor also required to restock supplies and medications, and to cooperate with PPP cities on training </a:t>
            </a:r>
          </a:p>
          <a:p>
            <a:pPr marL="400050" lvl="1" indent="0">
              <a:buNone/>
            </a:pPr>
            <a:endParaRPr lang="en-US" sz="3100" dirty="0"/>
          </a:p>
        </p:txBody>
      </p:sp>
    </p:spTree>
    <p:extLst>
      <p:ext uri="{BB962C8B-B14F-4D97-AF65-F5344CB8AC3E}">
        <p14:creationId xmlns:p14="http://schemas.microsoft.com/office/powerpoint/2010/main" val="581022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3100" dirty="0"/>
              <a:t>Contractor would not compensate the PPP cities for:</a:t>
            </a:r>
          </a:p>
          <a:p>
            <a:pPr marL="1257300" lvl="2" indent="-457200"/>
            <a:r>
              <a:rPr lang="en-US" sz="2700" dirty="0"/>
              <a:t>Charlie/Delta/Echo responses in which contractor places an ambulance on scene prior to first response arrival</a:t>
            </a:r>
          </a:p>
          <a:p>
            <a:pPr marL="1257300" lvl="2" indent="-457200"/>
            <a:r>
              <a:rPr lang="en-US" sz="2700" dirty="0"/>
              <a:t>Any “optional response” Alpha/Bravo-level calls; providing these services is completely at the city/fire department discretion</a:t>
            </a:r>
          </a:p>
          <a:p>
            <a:pPr marL="857250" lvl="1" indent="-457200"/>
            <a:r>
              <a:rPr lang="en-US" sz="3100" dirty="0"/>
              <a:t>Contractor would pay per-call fee for other PPP services that have a direct benefit to the contractor</a:t>
            </a:r>
          </a:p>
          <a:p>
            <a:pPr marL="1257300" lvl="2" indent="-457200"/>
            <a:r>
              <a:rPr lang="en-US" sz="2700" dirty="0"/>
              <a:t>E.g., use of the PPP medic during ambulance transport </a:t>
            </a:r>
          </a:p>
        </p:txBody>
      </p:sp>
    </p:spTree>
    <p:extLst>
      <p:ext uri="{BB962C8B-B14F-4D97-AF65-F5344CB8AC3E}">
        <p14:creationId xmlns:p14="http://schemas.microsoft.com/office/powerpoint/2010/main" val="4262417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3100" dirty="0"/>
              <a:t>Numerous public comments submitted regarding funding of fire departments through the PPP </a:t>
            </a:r>
          </a:p>
          <a:p>
            <a:pPr marL="857250" lvl="1" indent="-457200"/>
            <a:r>
              <a:rPr lang="en-US" sz="3100" dirty="0"/>
              <a:t>Whether or not these provisions of the Draft RFP would result in reduced payments to the PPP entirely depends upon the unit hour calculations submitted by the proposers </a:t>
            </a:r>
          </a:p>
        </p:txBody>
      </p:sp>
    </p:spTree>
    <p:extLst>
      <p:ext uri="{BB962C8B-B14F-4D97-AF65-F5344CB8AC3E}">
        <p14:creationId xmlns:p14="http://schemas.microsoft.com/office/powerpoint/2010/main" val="1647921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609600" y="1600201"/>
            <a:ext cx="10744200" cy="4530725"/>
          </a:xfrm>
        </p:spPr>
        <p:txBody>
          <a:bodyPr/>
          <a:lstStyle/>
          <a:p>
            <a:pPr marL="742950" indent="-742950">
              <a:buFont typeface="+mj-lt"/>
              <a:buAutoNum type="alphaUcPeriod" startAt="3"/>
            </a:pPr>
            <a:r>
              <a:rPr lang="en-US" sz="3500" dirty="0"/>
              <a:t>First Response and Public-Private Partnership</a:t>
            </a:r>
          </a:p>
          <a:p>
            <a:pPr marL="857250" lvl="1" indent="-457200"/>
            <a:r>
              <a:rPr lang="en-US" sz="2900" dirty="0"/>
              <a:t>However, there are three critically important issues in regard to the PPP payment proposals:</a:t>
            </a:r>
          </a:p>
          <a:p>
            <a:pPr marL="1257300" lvl="2" indent="-457200"/>
            <a:r>
              <a:rPr lang="en-US" sz="2700" b="1" i="1" dirty="0">
                <a:solidFill>
                  <a:srgbClr val="0000FF"/>
                </a:solidFill>
              </a:rPr>
              <a:t>First</a:t>
            </a:r>
            <a:r>
              <a:rPr lang="en-US" sz="2700" dirty="0"/>
              <a:t>, they must be </a:t>
            </a:r>
            <a:r>
              <a:rPr lang="en-US" sz="2700" b="1" i="1" dirty="0">
                <a:solidFill>
                  <a:srgbClr val="0000FF"/>
                </a:solidFill>
              </a:rPr>
              <a:t>cost-based </a:t>
            </a:r>
            <a:r>
              <a:rPr lang="en-US" sz="2700" dirty="0"/>
              <a:t>in accordance with documented unit-hour cost savings to the contractor</a:t>
            </a:r>
          </a:p>
          <a:p>
            <a:pPr marL="1714500" lvl="3" indent="-457200"/>
            <a:r>
              <a:rPr lang="en-US" sz="2500" dirty="0">
                <a:latin typeface="Gill Sans MT" panose="020B0502020104020203" pitchFamily="34" charset="0"/>
              </a:rPr>
              <a:t>Proposing amounts in excess of documented costs that directly relate to cost savings realized by the contractor quite likely would implicate the Federal Anti-Kickback Statute, which is a felony under Federal law</a:t>
            </a:r>
          </a:p>
        </p:txBody>
      </p:sp>
    </p:spTree>
    <p:extLst>
      <p:ext uri="{BB962C8B-B14F-4D97-AF65-F5344CB8AC3E}">
        <p14:creationId xmlns:p14="http://schemas.microsoft.com/office/powerpoint/2010/main" val="760638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609600" y="1600201"/>
            <a:ext cx="10744200" cy="4530725"/>
          </a:xfrm>
        </p:spPr>
        <p:txBody>
          <a:bodyPr/>
          <a:lstStyle/>
          <a:p>
            <a:pPr marL="742950" indent="-742950">
              <a:buFont typeface="+mj-lt"/>
              <a:buAutoNum type="alphaUcPeriod" startAt="3"/>
            </a:pPr>
            <a:r>
              <a:rPr lang="en-US" sz="3500" dirty="0"/>
              <a:t>First Response and Public-Private Partnership</a:t>
            </a:r>
          </a:p>
          <a:p>
            <a:pPr marL="857250" lvl="1" indent="-457200"/>
            <a:r>
              <a:rPr lang="en-US" sz="2900" dirty="0"/>
              <a:t>However, there are three critically important issues in regard to the PPP payment proposals:</a:t>
            </a:r>
          </a:p>
          <a:p>
            <a:pPr marL="1257300" lvl="2" indent="-457200"/>
            <a:r>
              <a:rPr lang="en-US" sz="2700" b="1" i="1" dirty="0">
                <a:solidFill>
                  <a:srgbClr val="0000FF"/>
                </a:solidFill>
              </a:rPr>
              <a:t>Second</a:t>
            </a:r>
            <a:r>
              <a:rPr lang="en-US" sz="2700" dirty="0"/>
              <a:t>, as a matter of public policy, ambulance contractors should not be required to pay a city to furnish first response services for low-acuity calls that do not require first response services </a:t>
            </a:r>
          </a:p>
        </p:txBody>
      </p:sp>
    </p:spTree>
    <p:extLst>
      <p:ext uri="{BB962C8B-B14F-4D97-AF65-F5344CB8AC3E}">
        <p14:creationId xmlns:p14="http://schemas.microsoft.com/office/powerpoint/2010/main" val="38885351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609600" y="1600201"/>
            <a:ext cx="10744200" cy="4530725"/>
          </a:xfrm>
        </p:spPr>
        <p:txBody>
          <a:bodyPr/>
          <a:lstStyle/>
          <a:p>
            <a:pPr marL="742950" indent="-742950">
              <a:buFont typeface="+mj-lt"/>
              <a:buAutoNum type="alphaUcPeriod" startAt="3"/>
            </a:pPr>
            <a:r>
              <a:rPr lang="en-US" sz="3500" dirty="0"/>
              <a:t>First Response and Public-Private Partnership</a:t>
            </a:r>
          </a:p>
          <a:p>
            <a:pPr marL="857250" lvl="1" indent="-457200"/>
            <a:r>
              <a:rPr lang="en-US" sz="2900" dirty="0"/>
              <a:t>However, there are three critically important issues in regard to the PPP payment proposals:</a:t>
            </a:r>
          </a:p>
          <a:p>
            <a:pPr marL="1257300" lvl="2" indent="-457200"/>
            <a:r>
              <a:rPr lang="en-US" sz="2700" b="1" i="1" dirty="0">
                <a:solidFill>
                  <a:srgbClr val="0000FF"/>
                </a:solidFill>
              </a:rPr>
              <a:t>Third,</a:t>
            </a:r>
            <a:r>
              <a:rPr lang="en-US" sz="2700" dirty="0"/>
              <a:t> ambulance reimbursement fee schedules from Medicare, </a:t>
            </a:r>
            <a:r>
              <a:rPr lang="en-US" sz="2700" dirty="0" err="1"/>
              <a:t>MediCal</a:t>
            </a:r>
            <a:r>
              <a:rPr lang="en-US" sz="2700" dirty="0"/>
              <a:t>, and other government payers fall short of reimbursing ambulance providers even for the cost of their transport services</a:t>
            </a:r>
          </a:p>
          <a:p>
            <a:pPr marL="1714500" lvl="3" indent="-457200"/>
            <a:r>
              <a:rPr lang="en-US" sz="2500" dirty="0">
                <a:latin typeface="Gill Sans MT" panose="020B0502020104020203" pitchFamily="34" charset="0"/>
              </a:rPr>
              <a:t>Ambulance fee schedule payments are related to </a:t>
            </a:r>
            <a:r>
              <a:rPr lang="en-US" sz="2500" i="1" dirty="0">
                <a:solidFill>
                  <a:srgbClr val="0000FF"/>
                </a:solidFill>
                <a:latin typeface="Gill Sans MT" panose="020B0502020104020203" pitchFamily="34" charset="0"/>
              </a:rPr>
              <a:t>ambulance transport</a:t>
            </a:r>
            <a:r>
              <a:rPr lang="en-US" sz="2500" dirty="0">
                <a:latin typeface="Gill Sans MT" panose="020B0502020104020203" pitchFamily="34" charset="0"/>
              </a:rPr>
              <a:t> costs – these reimbursement amounts are not designed to pay costs of municipal fire department first response </a:t>
            </a:r>
          </a:p>
        </p:txBody>
      </p:sp>
    </p:spTree>
    <p:extLst>
      <p:ext uri="{BB962C8B-B14F-4D97-AF65-F5344CB8AC3E}">
        <p14:creationId xmlns:p14="http://schemas.microsoft.com/office/powerpoint/2010/main" val="2726494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2900" dirty="0"/>
              <a:t>Other systems in California have placed substantial first response payment requirements on their contractors, only to push those systems to financial collapse</a:t>
            </a:r>
          </a:p>
          <a:p>
            <a:pPr marL="857250" lvl="1" indent="-457200"/>
            <a:r>
              <a:rPr lang="en-US" sz="2900" dirty="0"/>
              <a:t>If the system fails, County taxpayers will ultimately have to foot the bill for a contractor bailout as occurred in Alameda County (</a:t>
            </a:r>
            <a:r>
              <a:rPr lang="en-US" sz="2900" i="1" dirty="0"/>
              <a:t>emergency $4 million contractor subsidy in 2015</a:t>
            </a:r>
            <a:r>
              <a:rPr lang="en-US" sz="2900" dirty="0"/>
              <a:t>) and Santa Clara County (</a:t>
            </a:r>
            <a:r>
              <a:rPr lang="en-US" sz="2900" i="1" dirty="0"/>
              <a:t>emergency $7 million contractor subsidy in 2016</a:t>
            </a:r>
            <a:r>
              <a:rPr lang="en-US" sz="2900" dirty="0"/>
              <a:t>)</a:t>
            </a:r>
          </a:p>
          <a:p>
            <a:pPr marL="1257300" lvl="2" indent="-457200"/>
            <a:r>
              <a:rPr lang="en-US" sz="2700" dirty="0"/>
              <a:t>Ultimately this had the effect of simply transferring tax burdens from city to county taxpayers </a:t>
            </a:r>
          </a:p>
        </p:txBody>
      </p:sp>
    </p:spTree>
    <p:extLst>
      <p:ext uri="{BB962C8B-B14F-4D97-AF65-F5344CB8AC3E}">
        <p14:creationId xmlns:p14="http://schemas.microsoft.com/office/powerpoint/2010/main" val="288628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FA2AA-DEBE-4935-BE70-1B6884E5117A}"/>
              </a:ext>
            </a:extLst>
          </p:cNvPr>
          <p:cNvPicPr>
            <a:picLocks noChangeAspect="1"/>
          </p:cNvPicPr>
          <p:nvPr/>
        </p:nvPicPr>
        <p:blipFill>
          <a:blip r:embed="rId2"/>
          <a:stretch>
            <a:fillRect/>
          </a:stretch>
        </p:blipFill>
        <p:spPr>
          <a:xfrm>
            <a:off x="1095375" y="338137"/>
            <a:ext cx="10001250" cy="6181725"/>
          </a:xfrm>
          <a:prstGeom prst="rect">
            <a:avLst/>
          </a:prstGeom>
        </p:spPr>
      </p:pic>
    </p:spTree>
    <p:extLst>
      <p:ext uri="{BB962C8B-B14F-4D97-AF65-F5344CB8AC3E}">
        <p14:creationId xmlns:p14="http://schemas.microsoft.com/office/powerpoint/2010/main" val="12390374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3100" dirty="0"/>
              <a:t>SEMSC must move forward with a financially sustainable EMS system design for the next 10-year horizon </a:t>
            </a:r>
          </a:p>
          <a:p>
            <a:pPr marL="857250" lvl="1" indent="-457200"/>
            <a:r>
              <a:rPr lang="en-US" sz="3100" dirty="0"/>
              <a:t>Health care reimbursement is shifting to </a:t>
            </a:r>
            <a:r>
              <a:rPr lang="en-US" sz="3100" b="1" i="1" dirty="0">
                <a:solidFill>
                  <a:srgbClr val="0000FF"/>
                </a:solidFill>
              </a:rPr>
              <a:t>pay for performance</a:t>
            </a:r>
            <a:r>
              <a:rPr lang="en-US" sz="3100" b="1" i="1" dirty="0"/>
              <a:t> </a:t>
            </a:r>
            <a:r>
              <a:rPr lang="en-US" sz="3100" dirty="0"/>
              <a:t>and </a:t>
            </a:r>
            <a:r>
              <a:rPr lang="en-US" sz="3100" b="1" i="1" dirty="0">
                <a:solidFill>
                  <a:srgbClr val="0000FF"/>
                </a:solidFill>
              </a:rPr>
              <a:t>outcome-based reimbursement </a:t>
            </a:r>
          </a:p>
          <a:p>
            <a:pPr marL="857250" lvl="1" indent="-457200"/>
            <a:r>
              <a:rPr lang="en-US" sz="3100" dirty="0"/>
              <a:t>This means that health care systems – EMS included – </a:t>
            </a:r>
            <a:r>
              <a:rPr lang="en-US" sz="3100" b="1" i="1" dirty="0">
                <a:solidFill>
                  <a:srgbClr val="0000FF"/>
                </a:solidFill>
              </a:rPr>
              <a:t>should not be saddled with costs for practices that do not benefit patients </a:t>
            </a:r>
            <a:endParaRPr lang="en-US" sz="3100" dirty="0">
              <a:solidFill>
                <a:srgbClr val="0000FF"/>
              </a:solidFill>
            </a:endParaRPr>
          </a:p>
        </p:txBody>
      </p:sp>
    </p:spTree>
    <p:extLst>
      <p:ext uri="{BB962C8B-B14F-4D97-AF65-F5344CB8AC3E}">
        <p14:creationId xmlns:p14="http://schemas.microsoft.com/office/powerpoint/2010/main" val="3721633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3100" dirty="0"/>
              <a:t>The evidence is crystal clear that ALS first response does not improve patient outcomes on low-acuity calls – like sprained ankles, minor cuts and abrasions, low back pain and other calls – that can be handled safely and effectively by a basic life support ambulance only </a:t>
            </a:r>
          </a:p>
        </p:txBody>
      </p:sp>
    </p:spTree>
    <p:extLst>
      <p:ext uri="{BB962C8B-B14F-4D97-AF65-F5344CB8AC3E}">
        <p14:creationId xmlns:p14="http://schemas.microsoft.com/office/powerpoint/2010/main" val="1969949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3"/>
            </a:pPr>
            <a:r>
              <a:rPr lang="en-US" sz="3500" dirty="0"/>
              <a:t>First Response and Public-Private Partnership</a:t>
            </a:r>
          </a:p>
          <a:p>
            <a:pPr marL="857250" lvl="1" indent="-457200"/>
            <a:r>
              <a:rPr lang="en-US" sz="3100" dirty="0"/>
              <a:t>The job of SEMSC is to ensure a </a:t>
            </a:r>
            <a:r>
              <a:rPr lang="en-US" sz="3100" b="1" i="1" dirty="0">
                <a:solidFill>
                  <a:srgbClr val="0000FF"/>
                </a:solidFill>
              </a:rPr>
              <a:t>patient-centered, evidence-based, clinically outstanding </a:t>
            </a:r>
            <a:r>
              <a:rPr lang="en-US" sz="3100" dirty="0"/>
              <a:t>and </a:t>
            </a:r>
            <a:r>
              <a:rPr lang="en-US" sz="3100" b="1" i="1" dirty="0">
                <a:solidFill>
                  <a:srgbClr val="0000FF"/>
                </a:solidFill>
              </a:rPr>
              <a:t>financially sustainable </a:t>
            </a:r>
            <a:r>
              <a:rPr lang="en-US" sz="3100" dirty="0"/>
              <a:t>EMS system </a:t>
            </a:r>
          </a:p>
        </p:txBody>
      </p:sp>
    </p:spTree>
    <p:extLst>
      <p:ext uri="{BB962C8B-B14F-4D97-AF65-F5344CB8AC3E}">
        <p14:creationId xmlns:p14="http://schemas.microsoft.com/office/powerpoint/2010/main" val="39747753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609600" y="1600201"/>
            <a:ext cx="11353800" cy="4530725"/>
          </a:xfrm>
        </p:spPr>
        <p:txBody>
          <a:bodyPr/>
          <a:lstStyle/>
          <a:p>
            <a:pPr marL="742950" indent="-742950">
              <a:buFont typeface="+mj-lt"/>
              <a:buAutoNum type="alphaUcPeriod" startAt="4"/>
            </a:pPr>
            <a:r>
              <a:rPr lang="en-US" sz="3500" dirty="0"/>
              <a:t>Prehospital Clinical Care and Patient Transport</a:t>
            </a:r>
          </a:p>
          <a:p>
            <a:pPr marL="857250" lvl="1" indent="-457200"/>
            <a:r>
              <a:rPr lang="en-US" sz="2900" dirty="0"/>
              <a:t>This section addresses protocol implementation and clinical benchmarking that must be performed by the contractor</a:t>
            </a:r>
          </a:p>
          <a:p>
            <a:pPr marL="857250" lvl="1" indent="-457200"/>
            <a:r>
              <a:rPr lang="en-US" sz="2900" dirty="0"/>
              <a:t>Contains requirements for prompt STEMI, trauma, stroke and MCI alerts </a:t>
            </a:r>
          </a:p>
          <a:p>
            <a:pPr marL="857250" lvl="1" indent="-457200"/>
            <a:r>
              <a:rPr lang="en-US" sz="2900" dirty="0"/>
              <a:t>Requires contractor to provide extra training to EMS staff on infrequently-utilized skills </a:t>
            </a:r>
          </a:p>
          <a:p>
            <a:pPr marL="857250" lvl="1" indent="-457200"/>
            <a:r>
              <a:rPr lang="en-US" sz="2900" dirty="0"/>
              <a:t>Contractor must establish a portal for real-time access and monitoring by SEMSC of contractor’s patient care reporting system</a:t>
            </a:r>
          </a:p>
        </p:txBody>
      </p:sp>
    </p:spTree>
    <p:extLst>
      <p:ext uri="{BB962C8B-B14F-4D97-AF65-F5344CB8AC3E}">
        <p14:creationId xmlns:p14="http://schemas.microsoft.com/office/powerpoint/2010/main" val="41265160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4"/>
            </a:pPr>
            <a:r>
              <a:rPr lang="en-US" sz="3500" dirty="0"/>
              <a:t>Prehospital Clinical Care and Patient Transport</a:t>
            </a:r>
          </a:p>
          <a:p>
            <a:pPr marL="857250" lvl="1" indent="-457200"/>
            <a:r>
              <a:rPr lang="en-US" sz="2900" dirty="0"/>
              <a:t>Establishes a benchmark of &lt;5% for RLS use during patient transport in accordance with published national standards </a:t>
            </a:r>
          </a:p>
          <a:p>
            <a:pPr marL="857250" lvl="1" indent="-457200"/>
            <a:r>
              <a:rPr lang="en-US" sz="2900" dirty="0"/>
              <a:t>Requires contractor to integrate its records with local Health Information Exchanges (HIEs) to facilitate enhanced access to medical records by patients </a:t>
            </a:r>
          </a:p>
          <a:p>
            <a:pPr marL="857250" lvl="1" indent="-457200"/>
            <a:endParaRPr lang="en-US" sz="2900" dirty="0"/>
          </a:p>
        </p:txBody>
      </p:sp>
    </p:spTree>
    <p:extLst>
      <p:ext uri="{BB962C8B-B14F-4D97-AF65-F5344CB8AC3E}">
        <p14:creationId xmlns:p14="http://schemas.microsoft.com/office/powerpoint/2010/main" val="3235596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4"/>
            </a:pPr>
            <a:r>
              <a:rPr lang="en-US" sz="3500" dirty="0"/>
              <a:t>Prehospital Clinical Care and Patient Transport</a:t>
            </a:r>
          </a:p>
          <a:p>
            <a:pPr marL="857250" lvl="1" indent="-457200"/>
            <a:r>
              <a:rPr lang="en-US" sz="2900" dirty="0"/>
              <a:t>Contains an optional specification for the contractor to obtain documentation certification credentials of their clinical staff (CADS credential through NAAC)</a:t>
            </a:r>
          </a:p>
          <a:p>
            <a:pPr marL="857250" lvl="1" indent="-457200"/>
            <a:r>
              <a:rPr lang="en-US" sz="2900" dirty="0"/>
              <a:t>Optional specification for working with cities on 5150 transports </a:t>
            </a:r>
          </a:p>
        </p:txBody>
      </p:sp>
    </p:spTree>
    <p:extLst>
      <p:ext uri="{BB962C8B-B14F-4D97-AF65-F5344CB8AC3E}">
        <p14:creationId xmlns:p14="http://schemas.microsoft.com/office/powerpoint/2010/main" val="2641901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5"/>
            </a:pPr>
            <a:r>
              <a:rPr lang="en-US" sz="3500" dirty="0"/>
              <a:t>Interfacility Transports</a:t>
            </a:r>
          </a:p>
          <a:p>
            <a:pPr marL="857250" lvl="1" indent="-457200"/>
            <a:r>
              <a:rPr lang="en-US" sz="3100" dirty="0"/>
              <a:t>EOA would include all ALS interfacility transports (as is presently the case)</a:t>
            </a:r>
          </a:p>
          <a:p>
            <a:pPr marL="857250" lvl="1" indent="-457200"/>
            <a:r>
              <a:rPr lang="en-US" sz="3100" dirty="0"/>
              <a:t>Contractor required to maintain the existing ALS+RN program</a:t>
            </a:r>
          </a:p>
          <a:p>
            <a:pPr marL="1257300" lvl="2" indent="-457200"/>
            <a:r>
              <a:rPr lang="en-US" sz="2700" dirty="0"/>
              <a:t>This furnishes RN-level care for transports that exceed paramedic scope of practice but that do not rise to the level of CCT under Federal regulations </a:t>
            </a:r>
          </a:p>
        </p:txBody>
      </p:sp>
    </p:spTree>
    <p:extLst>
      <p:ext uri="{BB962C8B-B14F-4D97-AF65-F5344CB8AC3E}">
        <p14:creationId xmlns:p14="http://schemas.microsoft.com/office/powerpoint/2010/main" val="1847235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609600" y="1600201"/>
            <a:ext cx="10744200" cy="4530725"/>
          </a:xfrm>
        </p:spPr>
        <p:txBody>
          <a:bodyPr/>
          <a:lstStyle/>
          <a:p>
            <a:pPr marL="742950" indent="-742950">
              <a:buFont typeface="+mj-lt"/>
              <a:buAutoNum type="alphaUcPeriod" startAt="5"/>
            </a:pPr>
            <a:r>
              <a:rPr lang="en-US" sz="3500" dirty="0"/>
              <a:t>Interfacility Transports</a:t>
            </a:r>
          </a:p>
          <a:p>
            <a:pPr marL="857250" lvl="1" indent="-457200"/>
            <a:r>
              <a:rPr lang="en-US" sz="3100" dirty="0"/>
              <a:t>Draft RFP also includes CCTs in the EOA</a:t>
            </a:r>
          </a:p>
          <a:p>
            <a:pPr marL="1257300" lvl="2" indent="-457200"/>
            <a:r>
              <a:rPr lang="en-US" sz="2700" dirty="0"/>
              <a:t>We believe this is necessary due to substantially reduced CCT volume</a:t>
            </a:r>
          </a:p>
          <a:p>
            <a:pPr marL="1257300" lvl="2" indent="-457200"/>
            <a:r>
              <a:rPr lang="en-US" sz="2700" dirty="0"/>
              <a:t>Insufficient market incentives to maintain competitive CCT resources capable of responding in the times necessary</a:t>
            </a:r>
          </a:p>
          <a:p>
            <a:pPr marL="1257300" lvl="2" indent="-457200"/>
            <a:r>
              <a:rPr lang="en-US" sz="2700" b="1" i="1" dirty="0">
                <a:solidFill>
                  <a:srgbClr val="0000FF"/>
                </a:solidFill>
              </a:rPr>
              <a:t>This proposal is opposed by the current contractor</a:t>
            </a:r>
          </a:p>
          <a:p>
            <a:pPr marL="1714500" lvl="3" indent="-457200"/>
            <a:r>
              <a:rPr lang="en-US" sz="2500" dirty="0">
                <a:latin typeface="Gill Sans MT" panose="020B0502020104020203" pitchFamily="34" charset="0"/>
              </a:rPr>
              <a:t>This is a high-cost, low-volume service, but we believe the contractor’s emergency and ALS interfacility exclusivity will offset its increased costs of having to provide CCT services under the contract</a:t>
            </a:r>
          </a:p>
        </p:txBody>
      </p:sp>
    </p:spTree>
    <p:extLst>
      <p:ext uri="{BB962C8B-B14F-4D97-AF65-F5344CB8AC3E}">
        <p14:creationId xmlns:p14="http://schemas.microsoft.com/office/powerpoint/2010/main" val="1611834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a:xfrm>
            <a:off x="580053" y="1383427"/>
            <a:ext cx="10972800" cy="4530725"/>
          </a:xfrm>
        </p:spPr>
        <p:txBody>
          <a:bodyPr/>
          <a:lstStyle/>
          <a:p>
            <a:pPr marL="742950" indent="-742950">
              <a:buFont typeface="+mj-lt"/>
              <a:buAutoNum type="alphaUcPeriod" startAt="5"/>
            </a:pPr>
            <a:r>
              <a:rPr lang="en-US" sz="3500" dirty="0"/>
              <a:t>Interfacility Transports</a:t>
            </a:r>
          </a:p>
          <a:p>
            <a:pPr marL="857250" lvl="1" indent="-457200"/>
            <a:r>
              <a:rPr lang="en-US" sz="3100" dirty="0"/>
              <a:t>Draft RFP recommends implementation of a Re-Triage Transport (RTT) program</a:t>
            </a:r>
          </a:p>
          <a:p>
            <a:pPr marL="1257300" lvl="2" indent="-457200"/>
            <a:r>
              <a:rPr lang="en-US" sz="2700" dirty="0"/>
              <a:t>Utilized on occasions when the facility believes an incoming ED patient will require transfer to another facility within 15 minutes </a:t>
            </a:r>
          </a:p>
          <a:p>
            <a:pPr marL="1257300" lvl="2" indent="-457200"/>
            <a:r>
              <a:rPr lang="en-US" sz="2700" dirty="0"/>
              <a:t>If contractor cannot place an ambulance at the facility in that 15-minute time period, the facility may utilize the ambulance that initially transported the patient to the ED (provided it is willing and County-permitted to perform the RTT)</a:t>
            </a:r>
          </a:p>
          <a:p>
            <a:pPr marL="1257300" lvl="2" indent="-457200"/>
            <a:r>
              <a:rPr lang="en-US" sz="2700" b="1" i="1" dirty="0">
                <a:solidFill>
                  <a:srgbClr val="0000FF"/>
                </a:solidFill>
              </a:rPr>
              <a:t>This provision is opposed by the current contractor</a:t>
            </a:r>
          </a:p>
          <a:p>
            <a:pPr marL="1714500" lvl="3" indent="-457200"/>
            <a:r>
              <a:rPr lang="en-US" sz="2200" dirty="0">
                <a:latin typeface="Gill Sans MT" panose="020B0502020104020203" pitchFamily="34" charset="0"/>
              </a:rPr>
              <a:t>Will require ongoing monitoring of RTT utilization and adjustment if necessary</a:t>
            </a:r>
          </a:p>
        </p:txBody>
      </p:sp>
    </p:spTree>
    <p:extLst>
      <p:ext uri="{BB962C8B-B14F-4D97-AF65-F5344CB8AC3E}">
        <p14:creationId xmlns:p14="http://schemas.microsoft.com/office/powerpoint/2010/main" val="4176981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6"/>
            </a:pPr>
            <a:r>
              <a:rPr lang="en-US" sz="3500" dirty="0"/>
              <a:t>Personnel Issues</a:t>
            </a:r>
          </a:p>
          <a:p>
            <a:pPr marL="857250" lvl="1" indent="-457200"/>
            <a:r>
              <a:rPr lang="en-US" sz="3100" dirty="0"/>
              <a:t>Contractor must perform background checks, etc.</a:t>
            </a:r>
          </a:p>
          <a:p>
            <a:pPr marL="857250" lvl="1" indent="-457200"/>
            <a:r>
              <a:rPr lang="en-US" sz="3100" dirty="0"/>
              <a:t>Implement drug testing procedures </a:t>
            </a:r>
          </a:p>
          <a:p>
            <a:pPr marL="857250" lvl="1" indent="-457200"/>
            <a:r>
              <a:rPr lang="en-US" sz="3100" dirty="0"/>
              <a:t>Anti-fatigue policy – minimum of 8 hours between shifts </a:t>
            </a:r>
          </a:p>
          <a:p>
            <a:pPr marL="857250" lvl="1" indent="-457200"/>
            <a:r>
              <a:rPr lang="en-US" sz="3100" dirty="0"/>
              <a:t>16-hour max shift lengths without SEMSC approval</a:t>
            </a:r>
          </a:p>
          <a:p>
            <a:pPr marL="857250" lvl="1" indent="-457200"/>
            <a:r>
              <a:rPr lang="en-US" sz="3100" dirty="0"/>
              <a:t>Proposers must submit plan for achieving a culturally diverse workplace </a:t>
            </a:r>
            <a:endParaRPr lang="en-US" sz="2700" dirty="0"/>
          </a:p>
        </p:txBody>
      </p:sp>
    </p:spTree>
    <p:extLst>
      <p:ext uri="{BB962C8B-B14F-4D97-AF65-F5344CB8AC3E}">
        <p14:creationId xmlns:p14="http://schemas.microsoft.com/office/powerpoint/2010/main" val="15111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39E9A-6919-4CB5-8500-E19ED4C5A2D8}"/>
              </a:ext>
            </a:extLst>
          </p:cNvPr>
          <p:cNvPicPr>
            <a:picLocks noChangeAspect="1"/>
          </p:cNvPicPr>
          <p:nvPr/>
        </p:nvPicPr>
        <p:blipFill>
          <a:blip r:embed="rId2"/>
          <a:stretch>
            <a:fillRect/>
          </a:stretch>
        </p:blipFill>
        <p:spPr>
          <a:xfrm>
            <a:off x="2243137" y="433387"/>
            <a:ext cx="7705725" cy="5991225"/>
          </a:xfrm>
          <a:prstGeom prst="rect">
            <a:avLst/>
          </a:prstGeom>
        </p:spPr>
      </p:pic>
    </p:spTree>
    <p:extLst>
      <p:ext uri="{BB962C8B-B14F-4D97-AF65-F5344CB8AC3E}">
        <p14:creationId xmlns:p14="http://schemas.microsoft.com/office/powerpoint/2010/main" val="15899021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6"/>
            </a:pPr>
            <a:r>
              <a:rPr lang="en-US" sz="3500" dirty="0"/>
              <a:t>Personnel Issues</a:t>
            </a:r>
          </a:p>
          <a:p>
            <a:pPr marL="857250" lvl="1" indent="-457200"/>
            <a:r>
              <a:rPr lang="en-US" sz="2700" dirty="0"/>
              <a:t>Numerous specific training requirements for both ALS and BLS staff</a:t>
            </a:r>
          </a:p>
          <a:p>
            <a:pPr marL="857250" lvl="1" indent="-457200"/>
            <a:r>
              <a:rPr lang="en-US" sz="2700" dirty="0"/>
              <a:t>Stress management/suicide prevention resources for staff</a:t>
            </a:r>
          </a:p>
          <a:p>
            <a:pPr marL="857250" lvl="1" indent="-457200"/>
            <a:r>
              <a:rPr lang="en-US" sz="2700" dirty="0"/>
              <a:t>Plan for adequate comfort facilities for employees while posted </a:t>
            </a:r>
          </a:p>
        </p:txBody>
      </p:sp>
    </p:spTree>
    <p:extLst>
      <p:ext uri="{BB962C8B-B14F-4D97-AF65-F5344CB8AC3E}">
        <p14:creationId xmlns:p14="http://schemas.microsoft.com/office/powerpoint/2010/main" val="2357066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7"/>
            </a:pPr>
            <a:r>
              <a:rPr lang="en-US" sz="3500" dirty="0"/>
              <a:t>Revenue Cycle Management, Compliance and Financial Practices</a:t>
            </a:r>
          </a:p>
          <a:p>
            <a:pPr marL="857250" lvl="1" indent="-457200"/>
            <a:r>
              <a:rPr lang="en-US" sz="3000" dirty="0"/>
              <a:t>Proposers must utilize financial hardship criteria for patients who cannot afford to pay their bills</a:t>
            </a:r>
          </a:p>
          <a:p>
            <a:pPr marL="857250" lvl="1" indent="-457200"/>
            <a:r>
              <a:rPr lang="en-US" sz="3000" dirty="0"/>
              <a:t>Protection for Qualified Medicare Beneficiaries (QMBs) from billing or collection actions </a:t>
            </a:r>
          </a:p>
          <a:p>
            <a:pPr marL="857250" lvl="1" indent="-457200"/>
            <a:r>
              <a:rPr lang="en-US" sz="3000" dirty="0"/>
              <a:t>Billers/coders must be certified</a:t>
            </a:r>
          </a:p>
          <a:p>
            <a:pPr marL="857250" lvl="1" indent="-457200"/>
            <a:r>
              <a:rPr lang="en-US" sz="3000" dirty="0"/>
              <a:t>Contractor must have a compliance program in place for billing and for patient privacy</a:t>
            </a:r>
          </a:p>
        </p:txBody>
      </p:sp>
    </p:spTree>
    <p:extLst>
      <p:ext uri="{BB962C8B-B14F-4D97-AF65-F5344CB8AC3E}">
        <p14:creationId xmlns:p14="http://schemas.microsoft.com/office/powerpoint/2010/main" val="35893331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7"/>
            </a:pPr>
            <a:r>
              <a:rPr lang="en-US" sz="3500" dirty="0"/>
              <a:t>Revenue Cycle Management, Compliance and Financial Practices</a:t>
            </a:r>
          </a:p>
          <a:p>
            <a:pPr marL="857250" lvl="1" indent="-457200"/>
            <a:r>
              <a:rPr lang="en-US" sz="3000" dirty="0"/>
              <a:t>Contractor entitled to annual automatic rate increases equivalent to the CPI</a:t>
            </a:r>
          </a:p>
          <a:p>
            <a:pPr marL="857250" lvl="1" indent="-457200"/>
            <a:r>
              <a:rPr lang="en-US" sz="3000" dirty="0"/>
              <a:t>No </a:t>
            </a:r>
            <a:r>
              <a:rPr lang="en-US" sz="3000" i="1" dirty="0"/>
              <a:t>automatic </a:t>
            </a:r>
            <a:r>
              <a:rPr lang="en-US" sz="3000" dirty="0"/>
              <a:t>increase if CPI is zero or negative </a:t>
            </a:r>
          </a:p>
          <a:p>
            <a:pPr marL="1257300" lvl="2" indent="-457200"/>
            <a:r>
              <a:rPr lang="en-US" sz="2600" b="1" i="1" dirty="0">
                <a:solidFill>
                  <a:srgbClr val="0000FF"/>
                </a:solidFill>
              </a:rPr>
              <a:t>This provision is opposed by current contractor</a:t>
            </a:r>
            <a:endParaRPr lang="en-US" sz="2600" dirty="0">
              <a:solidFill>
                <a:srgbClr val="0000FF"/>
              </a:solidFill>
            </a:endParaRPr>
          </a:p>
          <a:p>
            <a:pPr marL="1257300" lvl="2" indent="-457200"/>
            <a:r>
              <a:rPr lang="en-US" sz="2600" dirty="0"/>
              <a:t>We note that contractor may still request an increase in these situations or if there are changed circumstances </a:t>
            </a:r>
          </a:p>
        </p:txBody>
      </p:sp>
    </p:spTree>
    <p:extLst>
      <p:ext uri="{BB962C8B-B14F-4D97-AF65-F5344CB8AC3E}">
        <p14:creationId xmlns:p14="http://schemas.microsoft.com/office/powerpoint/2010/main" val="1878559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7"/>
            </a:pPr>
            <a:r>
              <a:rPr lang="en-US" sz="3500" dirty="0"/>
              <a:t>Revenue Cycle Management, Compliance and Financial Practices</a:t>
            </a:r>
          </a:p>
          <a:p>
            <a:pPr marL="857250" lvl="1" indent="-457200"/>
            <a:r>
              <a:rPr lang="en-US" sz="3000" dirty="0"/>
              <a:t>Contractor must submit annual independent financial audit</a:t>
            </a:r>
          </a:p>
          <a:p>
            <a:pPr marL="857250" lvl="1" indent="-457200"/>
            <a:r>
              <a:rPr lang="en-US" sz="3000" dirty="0"/>
              <a:t>Contractor must undergo an annual billing and coding audit </a:t>
            </a:r>
          </a:p>
          <a:p>
            <a:pPr marL="857250" lvl="1" indent="-457200"/>
            <a:r>
              <a:rPr lang="en-US" sz="3000" dirty="0"/>
              <a:t>Specific financial and revenue data must be reported</a:t>
            </a:r>
          </a:p>
          <a:p>
            <a:pPr marL="1257300" lvl="2" indent="-457200"/>
            <a:r>
              <a:rPr lang="en-US" sz="2600" dirty="0"/>
              <a:t>This is intended to facilitate local EMS agency oversight, spot warning trends of financial distress in the EMS system, and facilitate planning for future contracting cycles </a:t>
            </a:r>
          </a:p>
        </p:txBody>
      </p:sp>
    </p:spTree>
    <p:extLst>
      <p:ext uri="{BB962C8B-B14F-4D97-AF65-F5344CB8AC3E}">
        <p14:creationId xmlns:p14="http://schemas.microsoft.com/office/powerpoint/2010/main" val="1148446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8"/>
            </a:pPr>
            <a:r>
              <a:rPr lang="en-US" sz="3500" dirty="0"/>
              <a:t>Disaster/Mass Casualty Incident Response</a:t>
            </a:r>
          </a:p>
          <a:p>
            <a:pPr marL="857250" lvl="1" indent="-457200"/>
            <a:r>
              <a:rPr lang="en-US" sz="3000" dirty="0"/>
              <a:t>Proposals must include description of disaster/MCI capacity</a:t>
            </a:r>
          </a:p>
          <a:p>
            <a:pPr marL="857250" lvl="1" indent="-457200"/>
            <a:r>
              <a:rPr lang="en-US" sz="3000" dirty="0"/>
              <a:t>Must coordinate with SEMSC and other public safety agencies </a:t>
            </a:r>
          </a:p>
          <a:p>
            <a:pPr marL="857250" lvl="1" indent="-457200"/>
            <a:r>
              <a:rPr lang="en-US" sz="3000" dirty="0"/>
              <a:t>Ambulance Strike Team obligations </a:t>
            </a:r>
          </a:p>
        </p:txBody>
      </p:sp>
    </p:spTree>
    <p:extLst>
      <p:ext uri="{BB962C8B-B14F-4D97-AF65-F5344CB8AC3E}">
        <p14:creationId xmlns:p14="http://schemas.microsoft.com/office/powerpoint/2010/main" val="4008278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102-DE35-47D3-B978-57C8988A2537}"/>
              </a:ext>
            </a:extLst>
          </p:cNvPr>
          <p:cNvSpPr>
            <a:spLocks noGrp="1"/>
          </p:cNvSpPr>
          <p:nvPr>
            <p:ph type="title"/>
          </p:nvPr>
        </p:nvSpPr>
        <p:spPr/>
        <p:txBody>
          <a:bodyPr/>
          <a:lstStyle/>
          <a:p>
            <a:r>
              <a:rPr lang="en-US" dirty="0"/>
              <a:t>V. Competitive Proposal Criteria</a:t>
            </a:r>
          </a:p>
        </p:txBody>
      </p:sp>
      <p:sp>
        <p:nvSpPr>
          <p:cNvPr id="3" name="Content Placeholder 2">
            <a:extLst>
              <a:ext uri="{FF2B5EF4-FFF2-40B4-BE49-F238E27FC236}">
                <a16:creationId xmlns:a16="http://schemas.microsoft.com/office/drawing/2014/main" id="{8FCA50A8-C783-4698-B3D9-94090E6C508F}"/>
              </a:ext>
            </a:extLst>
          </p:cNvPr>
          <p:cNvSpPr>
            <a:spLocks noGrp="1"/>
          </p:cNvSpPr>
          <p:nvPr>
            <p:ph idx="1"/>
          </p:nvPr>
        </p:nvSpPr>
        <p:spPr/>
        <p:txBody>
          <a:bodyPr/>
          <a:lstStyle/>
          <a:p>
            <a:pPr marL="742950" indent="-742950">
              <a:buFont typeface="+mj-lt"/>
              <a:buAutoNum type="alphaUcPeriod" startAt="9"/>
            </a:pPr>
            <a:r>
              <a:rPr lang="en-US" sz="3500" dirty="0"/>
              <a:t>Provider/Public Education</a:t>
            </a:r>
          </a:p>
          <a:p>
            <a:pPr marL="857250" lvl="1" indent="-457200"/>
            <a:r>
              <a:rPr lang="en-US" sz="3000" dirty="0"/>
              <a:t>Proposals must include plan for provider education, continuing ed and maintaining certifications</a:t>
            </a:r>
          </a:p>
          <a:p>
            <a:pPr marL="857250" lvl="1" indent="-457200"/>
            <a:r>
              <a:rPr lang="en-US" sz="3000" dirty="0"/>
              <a:t>Must also address core public education issues, including appropriate EMS system utilization, CPR/AED, etc.</a:t>
            </a:r>
          </a:p>
        </p:txBody>
      </p:sp>
    </p:spTree>
    <p:extLst>
      <p:ext uri="{BB962C8B-B14F-4D97-AF65-F5344CB8AC3E}">
        <p14:creationId xmlns:p14="http://schemas.microsoft.com/office/powerpoint/2010/main" val="36392792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8FE5-4459-4824-AADB-A6C539B8F7C0}"/>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D8C24CB1-DC5A-4714-8FAB-BED8B1C8A812}"/>
              </a:ext>
            </a:extLst>
          </p:cNvPr>
          <p:cNvSpPr>
            <a:spLocks noGrp="1"/>
          </p:cNvSpPr>
          <p:nvPr>
            <p:ph idx="1"/>
          </p:nvPr>
        </p:nvSpPr>
        <p:spPr>
          <a:xfrm>
            <a:off x="609600" y="1600201"/>
            <a:ext cx="5486400" cy="4530725"/>
          </a:xfrm>
        </p:spPr>
        <p:txBody>
          <a:bodyPr/>
          <a:lstStyle/>
          <a:p>
            <a:pPr marL="742950" indent="-742950">
              <a:buFont typeface="+mj-lt"/>
              <a:buAutoNum type="alphaUcPeriod"/>
            </a:pPr>
            <a:r>
              <a:rPr lang="en-US" dirty="0"/>
              <a:t>Liquidated Damages </a:t>
            </a:r>
          </a:p>
          <a:p>
            <a:pPr marL="1143000" lvl="1" indent="-742950">
              <a:buFont typeface="+mj-lt"/>
              <a:buAutoNum type="arabicPeriod"/>
            </a:pPr>
            <a:r>
              <a:rPr lang="en-US" sz="3000" dirty="0"/>
              <a:t>Compliance with performance standards - these are financial assessments against the contractor if it fails to meet applicable standards in the RFP and contract</a:t>
            </a:r>
          </a:p>
          <a:p>
            <a:pPr marL="1143000" lvl="1" indent="-742950">
              <a:buFont typeface="+mj-lt"/>
              <a:buAutoNum type="arabicPeriod"/>
            </a:pPr>
            <a:r>
              <a:rPr lang="en-US" sz="3000" dirty="0"/>
              <a:t>911 response deficiencies </a:t>
            </a:r>
          </a:p>
        </p:txBody>
      </p:sp>
      <p:pic>
        <p:nvPicPr>
          <p:cNvPr id="4" name="Picture 3">
            <a:extLst>
              <a:ext uri="{FF2B5EF4-FFF2-40B4-BE49-F238E27FC236}">
                <a16:creationId xmlns:a16="http://schemas.microsoft.com/office/drawing/2014/main" id="{BF40DC0C-C755-4FB0-8EEC-CCA7926E0283}"/>
              </a:ext>
            </a:extLst>
          </p:cNvPr>
          <p:cNvPicPr>
            <a:picLocks noChangeAspect="1"/>
          </p:cNvPicPr>
          <p:nvPr/>
        </p:nvPicPr>
        <p:blipFill>
          <a:blip r:embed="rId2"/>
          <a:stretch>
            <a:fillRect/>
          </a:stretch>
        </p:blipFill>
        <p:spPr>
          <a:xfrm>
            <a:off x="5895975" y="2209800"/>
            <a:ext cx="5686425" cy="3181350"/>
          </a:xfrm>
          <a:prstGeom prst="rect">
            <a:avLst/>
          </a:prstGeom>
        </p:spPr>
      </p:pic>
    </p:spTree>
    <p:extLst>
      <p:ext uri="{BB962C8B-B14F-4D97-AF65-F5344CB8AC3E}">
        <p14:creationId xmlns:p14="http://schemas.microsoft.com/office/powerpoint/2010/main" val="30212078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8FE5-4459-4824-AADB-A6C539B8F7C0}"/>
              </a:ext>
            </a:extLst>
          </p:cNvPr>
          <p:cNvSpPr>
            <a:spLocks noGrp="1"/>
          </p:cNvSpPr>
          <p:nvPr>
            <p:ph type="title"/>
          </p:nvPr>
        </p:nvSpPr>
        <p:spPr>
          <a:xfrm>
            <a:off x="614082" y="155575"/>
            <a:ext cx="10972800" cy="1139825"/>
          </a:xfrm>
        </p:spPr>
        <p:txBody>
          <a:bodyPr/>
          <a:lstStyle/>
          <a:p>
            <a:r>
              <a:rPr lang="en-US" dirty="0"/>
              <a:t>VI. Contractual Provisions</a:t>
            </a:r>
          </a:p>
        </p:txBody>
      </p:sp>
      <p:sp>
        <p:nvSpPr>
          <p:cNvPr id="3" name="Content Placeholder 2">
            <a:extLst>
              <a:ext uri="{FF2B5EF4-FFF2-40B4-BE49-F238E27FC236}">
                <a16:creationId xmlns:a16="http://schemas.microsoft.com/office/drawing/2014/main" id="{D8C24CB1-DC5A-4714-8FAB-BED8B1C8A812}"/>
              </a:ext>
            </a:extLst>
          </p:cNvPr>
          <p:cNvSpPr>
            <a:spLocks noGrp="1"/>
          </p:cNvSpPr>
          <p:nvPr>
            <p:ph idx="1"/>
          </p:nvPr>
        </p:nvSpPr>
        <p:spPr>
          <a:xfrm>
            <a:off x="614082" y="1163637"/>
            <a:ext cx="10515600" cy="4530725"/>
          </a:xfrm>
        </p:spPr>
        <p:txBody>
          <a:bodyPr/>
          <a:lstStyle/>
          <a:p>
            <a:pPr marL="742950" indent="-742950">
              <a:buFont typeface="+mj-lt"/>
              <a:buAutoNum type="alphaUcPeriod"/>
            </a:pPr>
            <a:r>
              <a:rPr lang="en-US" sz="3400" dirty="0"/>
              <a:t>Liquidated Damages </a:t>
            </a:r>
          </a:p>
          <a:p>
            <a:pPr marL="1143000" lvl="1" indent="-742950">
              <a:buFont typeface="+mj-lt"/>
              <a:buAutoNum type="arabicPeriod" startAt="3"/>
            </a:pPr>
            <a:r>
              <a:rPr lang="en-US" sz="3000" dirty="0"/>
              <a:t>Failure to maintain CAAS accreditation ($10,000)</a:t>
            </a:r>
          </a:p>
          <a:p>
            <a:pPr marL="1143000" lvl="1" indent="-742950">
              <a:buFont typeface="+mj-lt"/>
              <a:buAutoNum type="arabicPeriod" startAt="3"/>
            </a:pPr>
            <a:r>
              <a:rPr lang="en-US" sz="3000" dirty="0"/>
              <a:t>Clinical performance deficiencies  </a:t>
            </a:r>
          </a:p>
        </p:txBody>
      </p:sp>
      <p:pic>
        <p:nvPicPr>
          <p:cNvPr id="5" name="Picture 4">
            <a:extLst>
              <a:ext uri="{FF2B5EF4-FFF2-40B4-BE49-F238E27FC236}">
                <a16:creationId xmlns:a16="http://schemas.microsoft.com/office/drawing/2014/main" id="{3BDD8B87-EB02-4A96-B1AE-CE1A85570761}"/>
              </a:ext>
            </a:extLst>
          </p:cNvPr>
          <p:cNvPicPr>
            <a:picLocks noChangeAspect="1"/>
          </p:cNvPicPr>
          <p:nvPr/>
        </p:nvPicPr>
        <p:blipFill>
          <a:blip r:embed="rId2"/>
          <a:stretch>
            <a:fillRect/>
          </a:stretch>
        </p:blipFill>
        <p:spPr>
          <a:xfrm>
            <a:off x="1524000" y="3006724"/>
            <a:ext cx="5094540" cy="3695700"/>
          </a:xfrm>
          <a:prstGeom prst="rect">
            <a:avLst/>
          </a:prstGeom>
        </p:spPr>
      </p:pic>
      <p:pic>
        <p:nvPicPr>
          <p:cNvPr id="6" name="Picture 5">
            <a:extLst>
              <a:ext uri="{FF2B5EF4-FFF2-40B4-BE49-F238E27FC236}">
                <a16:creationId xmlns:a16="http://schemas.microsoft.com/office/drawing/2014/main" id="{47A04D24-7B26-40EF-B6CA-71C9C17DC540}"/>
              </a:ext>
            </a:extLst>
          </p:cNvPr>
          <p:cNvPicPr>
            <a:picLocks noChangeAspect="1"/>
          </p:cNvPicPr>
          <p:nvPr/>
        </p:nvPicPr>
        <p:blipFill>
          <a:blip r:embed="rId3"/>
          <a:stretch>
            <a:fillRect/>
          </a:stretch>
        </p:blipFill>
        <p:spPr>
          <a:xfrm>
            <a:off x="6858000" y="3124200"/>
            <a:ext cx="5094541" cy="2682674"/>
          </a:xfrm>
          <a:prstGeom prst="rect">
            <a:avLst/>
          </a:prstGeom>
        </p:spPr>
      </p:pic>
    </p:spTree>
    <p:extLst>
      <p:ext uri="{BB962C8B-B14F-4D97-AF65-F5344CB8AC3E}">
        <p14:creationId xmlns:p14="http://schemas.microsoft.com/office/powerpoint/2010/main" val="756239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8FE5-4459-4824-AADB-A6C539B8F7C0}"/>
              </a:ext>
            </a:extLst>
          </p:cNvPr>
          <p:cNvSpPr>
            <a:spLocks noGrp="1"/>
          </p:cNvSpPr>
          <p:nvPr>
            <p:ph type="title"/>
          </p:nvPr>
        </p:nvSpPr>
        <p:spPr>
          <a:xfrm>
            <a:off x="614082" y="155575"/>
            <a:ext cx="10972800" cy="1139825"/>
          </a:xfrm>
        </p:spPr>
        <p:txBody>
          <a:bodyPr/>
          <a:lstStyle/>
          <a:p>
            <a:r>
              <a:rPr lang="en-US" dirty="0"/>
              <a:t>VI. Contractual Provisions</a:t>
            </a:r>
          </a:p>
        </p:txBody>
      </p:sp>
      <p:sp>
        <p:nvSpPr>
          <p:cNvPr id="3" name="Content Placeholder 2">
            <a:extLst>
              <a:ext uri="{FF2B5EF4-FFF2-40B4-BE49-F238E27FC236}">
                <a16:creationId xmlns:a16="http://schemas.microsoft.com/office/drawing/2014/main" id="{D8C24CB1-DC5A-4714-8FAB-BED8B1C8A812}"/>
              </a:ext>
            </a:extLst>
          </p:cNvPr>
          <p:cNvSpPr>
            <a:spLocks noGrp="1"/>
          </p:cNvSpPr>
          <p:nvPr>
            <p:ph idx="1"/>
          </p:nvPr>
        </p:nvSpPr>
        <p:spPr>
          <a:xfrm>
            <a:off x="640976" y="1402509"/>
            <a:ext cx="5705475" cy="5313363"/>
          </a:xfrm>
        </p:spPr>
        <p:txBody>
          <a:bodyPr/>
          <a:lstStyle/>
          <a:p>
            <a:pPr marL="742950" indent="-742950">
              <a:buFont typeface="+mj-lt"/>
              <a:buAutoNum type="alphaUcPeriod"/>
            </a:pPr>
            <a:r>
              <a:rPr lang="en-US" sz="3400" dirty="0"/>
              <a:t>Liquidated Damages </a:t>
            </a:r>
          </a:p>
          <a:p>
            <a:pPr marL="1143000" lvl="1" indent="-742950">
              <a:buFont typeface="+mj-lt"/>
              <a:buAutoNum type="arabicPeriod" startAt="5"/>
            </a:pPr>
            <a:r>
              <a:rPr lang="en-US" sz="3000" dirty="0"/>
              <a:t>Red Lights and Siren (RLS) Usage </a:t>
            </a:r>
          </a:p>
          <a:p>
            <a:pPr marL="1143000" lvl="1" indent="-742950">
              <a:buFont typeface="+mj-lt"/>
              <a:buAutoNum type="arabicPeriod" startAt="5"/>
            </a:pPr>
            <a:r>
              <a:rPr lang="en-US" sz="3000" dirty="0"/>
              <a:t>Employee Turnover</a:t>
            </a:r>
          </a:p>
          <a:p>
            <a:pPr marL="1143000" lvl="1" indent="-742950">
              <a:buFont typeface="+mj-lt"/>
              <a:buAutoNum type="arabicPeriod" startAt="5"/>
            </a:pPr>
            <a:r>
              <a:rPr lang="en-US" sz="3000" dirty="0"/>
              <a:t>Other deficiencies as determined by SEMSC</a:t>
            </a:r>
          </a:p>
        </p:txBody>
      </p:sp>
      <p:pic>
        <p:nvPicPr>
          <p:cNvPr id="4" name="Picture 3">
            <a:extLst>
              <a:ext uri="{FF2B5EF4-FFF2-40B4-BE49-F238E27FC236}">
                <a16:creationId xmlns:a16="http://schemas.microsoft.com/office/drawing/2014/main" id="{D453D5F4-72E6-49D6-8B4F-AD75DD78ABC5}"/>
              </a:ext>
            </a:extLst>
          </p:cNvPr>
          <p:cNvPicPr>
            <a:picLocks noChangeAspect="1"/>
          </p:cNvPicPr>
          <p:nvPr/>
        </p:nvPicPr>
        <p:blipFill>
          <a:blip r:embed="rId2"/>
          <a:stretch>
            <a:fillRect/>
          </a:stretch>
        </p:blipFill>
        <p:spPr>
          <a:xfrm>
            <a:off x="6364380" y="1771650"/>
            <a:ext cx="5705475" cy="1809750"/>
          </a:xfrm>
          <a:prstGeom prst="rect">
            <a:avLst/>
          </a:prstGeom>
        </p:spPr>
      </p:pic>
      <p:pic>
        <p:nvPicPr>
          <p:cNvPr id="7" name="Picture 6">
            <a:extLst>
              <a:ext uri="{FF2B5EF4-FFF2-40B4-BE49-F238E27FC236}">
                <a16:creationId xmlns:a16="http://schemas.microsoft.com/office/drawing/2014/main" id="{23F52738-82B3-46AE-880D-761BA24ABD70}"/>
              </a:ext>
            </a:extLst>
          </p:cNvPr>
          <p:cNvPicPr>
            <a:picLocks noChangeAspect="1"/>
          </p:cNvPicPr>
          <p:nvPr/>
        </p:nvPicPr>
        <p:blipFill>
          <a:blip r:embed="rId3"/>
          <a:stretch>
            <a:fillRect/>
          </a:stretch>
        </p:blipFill>
        <p:spPr>
          <a:xfrm>
            <a:off x="6564405" y="3962400"/>
            <a:ext cx="5505450" cy="733425"/>
          </a:xfrm>
          <a:prstGeom prst="rect">
            <a:avLst/>
          </a:prstGeom>
        </p:spPr>
      </p:pic>
    </p:spTree>
    <p:extLst>
      <p:ext uri="{BB962C8B-B14F-4D97-AF65-F5344CB8AC3E}">
        <p14:creationId xmlns:p14="http://schemas.microsoft.com/office/powerpoint/2010/main" val="35920497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820D-3717-4190-B855-8425BC886DF8}"/>
              </a:ext>
            </a:extLst>
          </p:cNvPr>
          <p:cNvSpPr>
            <a:spLocks noGrp="1"/>
          </p:cNvSpPr>
          <p:nvPr>
            <p:ph type="title"/>
          </p:nvPr>
        </p:nvSpPr>
        <p:spPr/>
        <p:txBody>
          <a:bodyPr/>
          <a:lstStyle/>
          <a:p>
            <a:r>
              <a:rPr lang="en-US" dirty="0"/>
              <a:t>VI. Contractual Provisions</a:t>
            </a:r>
          </a:p>
        </p:txBody>
      </p:sp>
      <p:sp>
        <p:nvSpPr>
          <p:cNvPr id="3" name="Content Placeholder 2">
            <a:extLst>
              <a:ext uri="{FF2B5EF4-FFF2-40B4-BE49-F238E27FC236}">
                <a16:creationId xmlns:a16="http://schemas.microsoft.com/office/drawing/2014/main" id="{9702FD08-2667-404C-8C46-C5CA92AEDE89}"/>
              </a:ext>
            </a:extLst>
          </p:cNvPr>
          <p:cNvSpPr>
            <a:spLocks noGrp="1"/>
          </p:cNvSpPr>
          <p:nvPr>
            <p:ph idx="1"/>
          </p:nvPr>
        </p:nvSpPr>
        <p:spPr/>
        <p:txBody>
          <a:bodyPr/>
          <a:lstStyle/>
          <a:p>
            <a:pPr marL="742950" indent="-742950">
              <a:buFont typeface="+mj-lt"/>
              <a:buAutoNum type="alphaUcPeriod" startAt="2"/>
            </a:pPr>
            <a:r>
              <a:rPr lang="en-US" dirty="0"/>
              <a:t>Breach of Contract</a:t>
            </a:r>
          </a:p>
          <a:p>
            <a:pPr marL="1143000" lvl="1" indent="-742950"/>
            <a:r>
              <a:rPr lang="en-US" dirty="0"/>
              <a:t>The RFP specifies that any violation of material terms and conditions by the contractor constitutes a breach</a:t>
            </a:r>
          </a:p>
          <a:p>
            <a:pPr marL="1143000" lvl="1" indent="-742950"/>
            <a:r>
              <a:rPr lang="en-US" dirty="0"/>
              <a:t>Also lists 17 specific breach conditions </a:t>
            </a:r>
          </a:p>
        </p:txBody>
      </p:sp>
    </p:spTree>
    <p:extLst>
      <p:ext uri="{BB962C8B-B14F-4D97-AF65-F5344CB8AC3E}">
        <p14:creationId xmlns:p14="http://schemas.microsoft.com/office/powerpoint/2010/main" val="2954187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15477</TotalTime>
  <Words>3965</Words>
  <Application>Microsoft Office PowerPoint</Application>
  <PresentationFormat>Widescreen</PresentationFormat>
  <Paragraphs>446</Paragraphs>
  <Slides>105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Courier New</vt:lpstr>
      <vt:lpstr>Gill Sans MT</vt:lpstr>
      <vt:lpstr>Times New Roman</vt:lpstr>
      <vt:lpstr>Verdana</vt:lpstr>
      <vt:lpstr>Wingdings</vt:lpstr>
      <vt:lpstr>Globe</vt:lpstr>
      <vt:lpstr>Presented December 13, 2018</vt:lpstr>
      <vt:lpstr>EMS RFP Presentation  Doug Wolfberg Steve Wirth Ken Brody Page, Wolfberg &amp; Wirth, LLC</vt:lpstr>
      <vt:lpstr>Brian Dale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EMS RFP Presentation  Doug Wolfberg Steve Wirth Ken Brody Page, Wolfberg &amp; Wirth, LLC</vt:lpstr>
      <vt:lpstr>About PWW</vt:lpstr>
      <vt:lpstr>James O. Page</vt:lpstr>
      <vt:lpstr>Douglas M. Wolfberg</vt:lpstr>
      <vt:lpstr>Stephen R. Wirth</vt:lpstr>
      <vt:lpstr>Kenneth E. Brody</vt:lpstr>
      <vt:lpstr>PWW’s California Connection</vt:lpstr>
      <vt:lpstr>PWW’s California Connection</vt:lpstr>
      <vt:lpstr>PWW’s California Connection</vt:lpstr>
      <vt:lpstr>PWW’s California Connection</vt:lpstr>
      <vt:lpstr>Project Timeline</vt:lpstr>
      <vt:lpstr>Project Timeline</vt:lpstr>
      <vt:lpstr>Project Timeline</vt:lpstr>
      <vt:lpstr>Current Contract Expiration</vt:lpstr>
      <vt:lpstr>The Draft RFP</vt:lpstr>
      <vt:lpstr>What the Draft RFP Is and Isn’t</vt:lpstr>
      <vt:lpstr>We have presented a proposed EMS system model that is: - Patient-centered - Evidence-based - Clinically justified  - Cost-effective  - Economically sustainable </vt:lpstr>
      <vt:lpstr>We have presented a proposed EMS system model that is: - Patient-centered - Evidence-based - Clinically justified  - Cost-effective  - Economically sustainable </vt:lpstr>
      <vt:lpstr>We have presented a proposed EMS system model that is: - Patient-centered - Evidence-based - Clinically justified  - Cost-effective  - Economically sustainable </vt:lpstr>
      <vt:lpstr>We have presented a proposed EMS system model that is: - Patient-centered - Evidence-based - Clinically justified  - Cost-effective  - Economically sustainable </vt:lpstr>
      <vt:lpstr>We have presented a proposed EMS system model that is: - Patient-centered - Evidence-based - Clinically justified  - Cost-effective  - Economically sustainable </vt:lpstr>
      <vt:lpstr>We have presented a proposed EMS system model that is: - Patient-centered - Evidence-based - Clinically justified  - Cost-effective  - Economically sustainable </vt:lpstr>
      <vt:lpstr>We have presented a proposed EMS system model that is: - Patient-centered - Evidence-based - Clinically justified  - Cost-effective  - Economically sustainable </vt:lpstr>
      <vt:lpstr>RFP Overview</vt:lpstr>
      <vt:lpstr>I. Introduction</vt:lpstr>
      <vt:lpstr>I. Introduction</vt:lpstr>
      <vt:lpstr>I. Introduction</vt:lpstr>
      <vt:lpstr>I. Introduction</vt:lpstr>
      <vt:lpstr>II. Procurement Information</vt:lpstr>
      <vt:lpstr>II. Procurement Information</vt:lpstr>
      <vt:lpstr>II. Procurement Information</vt:lpstr>
      <vt:lpstr>II. Procurement Information</vt:lpstr>
      <vt:lpstr>PowerPoint Presentation</vt:lpstr>
      <vt:lpstr>II. Procurement Information</vt:lpstr>
      <vt:lpstr>III. Solano County EMS System</vt:lpstr>
      <vt:lpstr>III. Solano County EMS System</vt:lpstr>
      <vt:lpstr>IV. Minimum Proposer Requirements</vt:lpstr>
      <vt:lpstr>IV. Minimum Proposer Requirements</vt:lpstr>
      <vt:lpstr>IV. Minimum Proposer Requirements</vt:lpstr>
      <vt:lpstr>IV. Minimum Proposer Requirements</vt:lpstr>
      <vt:lpstr>IV. Minimum Proposer Requirements</vt:lpstr>
      <vt:lpstr>IV. Minimum Proposer Requirements</vt:lpstr>
      <vt:lpstr>Disclosure</vt:lpstr>
      <vt:lpstr>IV. Minimum Proposer Requirements</vt:lpstr>
      <vt:lpstr>IV. Minimum Proposer Requirements</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PowerPoint Presentation</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 Competitive Proposal Criteria</vt:lpstr>
      <vt:lpstr>VI. Contractual Provisions</vt:lpstr>
      <vt:lpstr>VI. Contractual Provisions</vt:lpstr>
      <vt:lpstr>VI. Contractual Provisions</vt:lpstr>
      <vt:lpstr>VI. Contractual Provisions</vt:lpstr>
      <vt:lpstr>VI. Contractual Provisions</vt:lpstr>
      <vt:lpstr>VI. Contractual Provisions</vt:lpstr>
      <vt:lpstr>VI. Contractual Provisions</vt:lpstr>
      <vt:lpstr>VI. Contractual Provisions</vt:lpstr>
      <vt:lpstr>VI. Contractual Provisions</vt:lpstr>
      <vt:lpstr>Conclusion</vt:lpstr>
    </vt:vector>
  </TitlesOfParts>
  <Company>Page,Wolfberg and Wirth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Compliance</dc:title>
  <dc:creator>dougw</dc:creator>
  <cp:lastModifiedBy>Hogan, Colleen C.</cp:lastModifiedBy>
  <cp:revision>2178</cp:revision>
  <cp:lastPrinted>2018-10-09T22:00:27Z</cp:lastPrinted>
  <dcterms:created xsi:type="dcterms:W3CDTF">2005-10-22T17:50:32Z</dcterms:created>
  <dcterms:modified xsi:type="dcterms:W3CDTF">2018-12-14T05:20:26Z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E959F625-D8A8-4063-B7D4-241956DB3F0A</vt:lpwstr>
  </property>
  <property fmtid="{D5CDD505-2E9C-101B-9397-08002B2CF9AE}" pid="3" name="ArticulatePath">
    <vt:lpwstr>Fall 2016 XI Master Slide Template</vt:lpwstr>
  </property>
</Properties>
</file>